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6"/>
  </p:notesMasterIdLst>
  <p:sldIdLst>
    <p:sldId id="256" r:id="rId2"/>
    <p:sldId id="257" r:id="rId3"/>
    <p:sldId id="259" r:id="rId4"/>
    <p:sldId id="317" r:id="rId5"/>
    <p:sldId id="318" r:id="rId6"/>
    <p:sldId id="319" r:id="rId7"/>
    <p:sldId id="269" r:id="rId8"/>
    <p:sldId id="263" r:id="rId9"/>
    <p:sldId id="264" r:id="rId10"/>
    <p:sldId id="265" r:id="rId11"/>
    <p:sldId id="266" r:id="rId12"/>
    <p:sldId id="316" r:id="rId13"/>
    <p:sldId id="267" r:id="rId14"/>
    <p:sldId id="268" r:id="rId15"/>
    <p:sldId id="314" r:id="rId16"/>
    <p:sldId id="313" r:id="rId17"/>
    <p:sldId id="273" r:id="rId18"/>
    <p:sldId id="274" r:id="rId19"/>
    <p:sldId id="275" r:id="rId20"/>
    <p:sldId id="311" r:id="rId21"/>
    <p:sldId id="312" r:id="rId22"/>
    <p:sldId id="297" r:id="rId23"/>
    <p:sldId id="278" r:id="rId24"/>
    <p:sldId id="279" r:id="rId25"/>
    <p:sldId id="298" r:id="rId26"/>
    <p:sldId id="310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9" r:id="rId36"/>
    <p:sldId id="290" r:id="rId37"/>
    <p:sldId id="291" r:id="rId38"/>
    <p:sldId id="293" r:id="rId39"/>
    <p:sldId id="303" r:id="rId40"/>
    <p:sldId id="304" r:id="rId41"/>
    <p:sldId id="306" r:id="rId42"/>
    <p:sldId id="307" r:id="rId43"/>
    <p:sldId id="296" r:id="rId44"/>
    <p:sldId id="299" r:id="rId45"/>
    <p:sldId id="300" r:id="rId46"/>
    <p:sldId id="308" r:id="rId47"/>
    <p:sldId id="301" r:id="rId48"/>
    <p:sldId id="302" r:id="rId49"/>
    <p:sldId id="309" r:id="rId50"/>
    <p:sldId id="288" r:id="rId51"/>
    <p:sldId id="270" r:id="rId52"/>
    <p:sldId id="271" r:id="rId53"/>
    <p:sldId id="315" r:id="rId54"/>
    <p:sldId id="258" r:id="rId55"/>
  </p:sldIdLst>
  <p:sldSz cx="9144000" cy="6858000" type="screen4x3"/>
  <p:notesSz cx="6858000" cy="9144000"/>
  <p:defaultTextStyle>
    <a:defPPr>
      <a:defRPr lang="zh-TW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區段" id="{577F8A1F-2A19-9546-979B-485E22C67B75}">
          <p14:sldIdLst>
            <p14:sldId id="256"/>
            <p14:sldId id="257"/>
            <p14:sldId id="259"/>
            <p14:sldId id="317"/>
            <p14:sldId id="318"/>
            <p14:sldId id="319"/>
            <p14:sldId id="269"/>
            <p14:sldId id="263"/>
            <p14:sldId id="264"/>
            <p14:sldId id="265"/>
            <p14:sldId id="266"/>
            <p14:sldId id="316"/>
            <p14:sldId id="267"/>
            <p14:sldId id="268"/>
            <p14:sldId id="314"/>
            <p14:sldId id="313"/>
            <p14:sldId id="273"/>
            <p14:sldId id="274"/>
            <p14:sldId id="275"/>
            <p14:sldId id="311"/>
            <p14:sldId id="312"/>
            <p14:sldId id="297"/>
            <p14:sldId id="278"/>
            <p14:sldId id="279"/>
            <p14:sldId id="298"/>
            <p14:sldId id="310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9"/>
            <p14:sldId id="290"/>
            <p14:sldId id="291"/>
            <p14:sldId id="293"/>
            <p14:sldId id="303"/>
            <p14:sldId id="304"/>
            <p14:sldId id="306"/>
            <p14:sldId id="307"/>
            <p14:sldId id="296"/>
            <p14:sldId id="299"/>
            <p14:sldId id="300"/>
            <p14:sldId id="308"/>
            <p14:sldId id="301"/>
            <p14:sldId id="302"/>
            <p14:sldId id="309"/>
            <p14:sldId id="288"/>
            <p14:sldId id="270"/>
            <p14:sldId id="271"/>
            <p14:sldId id="315"/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4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5E2972-D3B0-1D49-A358-5C40669DBC27}" type="datetimeFigureOut">
              <a:rPr kumimoji="1" lang="zh-TW" altLang="en-US" smtClean="0"/>
              <a:t>9/23/2014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AFD4FF-4B40-594A-A13D-AC11BD753D60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666504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7C26A-DB88-8F46-8A58-F9A363570264}" type="slidenum">
              <a:rPr kumimoji="1" lang="zh-TW" altLang="en-US" smtClean="0"/>
              <a:t>9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51111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70F6E-4EA5-47D2-98B7-4BBBF928DB83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6560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子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TW" altLang="en-US" smtClean="0"/>
              <a:t>按一下以編輯母片子標題樣式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66913-2F7D-FA45-9AFC-74DBC1509EA3}" type="datetimeFigureOut">
              <a:rPr kumimoji="1" lang="zh-TW" altLang="en-US" smtClean="0"/>
              <a:t>9/23/2014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665F4-0038-5E4D-9216-61B9A968E4D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551453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66913-2F7D-FA45-9AFC-74DBC1509EA3}" type="datetimeFigureOut">
              <a:rPr kumimoji="1" lang="zh-TW" altLang="en-US" smtClean="0"/>
              <a:t>9/23/2014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665F4-0038-5E4D-9216-61B9A968E4D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228952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垂直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66913-2F7D-FA45-9AFC-74DBC1509EA3}" type="datetimeFigureOut">
              <a:rPr kumimoji="1" lang="zh-TW" altLang="en-US" smtClean="0"/>
              <a:t>9/23/2014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665F4-0038-5E4D-9216-61B9A968E4D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892514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66913-2F7D-FA45-9AFC-74DBC1509EA3}" type="datetimeFigureOut">
              <a:rPr kumimoji="1" lang="zh-TW" altLang="en-US" smtClean="0"/>
              <a:t>9/23/2014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665F4-0038-5E4D-9216-61B9A968E4D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917330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66913-2F7D-FA45-9AFC-74DBC1509EA3}" type="datetimeFigureOut">
              <a:rPr kumimoji="1" lang="zh-TW" altLang="en-US" smtClean="0"/>
              <a:t>9/23/2014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665F4-0038-5E4D-9216-61B9A968E4D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320177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66913-2F7D-FA45-9AFC-74DBC1509EA3}" type="datetimeFigureOut">
              <a:rPr kumimoji="1" lang="zh-TW" altLang="en-US" smtClean="0"/>
              <a:t>9/23/2014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665F4-0038-5E4D-9216-61B9A968E4D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98718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66913-2F7D-FA45-9AFC-74DBC1509EA3}" type="datetimeFigureOut">
              <a:rPr kumimoji="1" lang="zh-TW" altLang="en-US" smtClean="0"/>
              <a:t>9/23/2014</a:t>
            </a:fld>
            <a:endParaRPr kumimoji="1"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665F4-0038-5E4D-9216-61B9A968E4D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648529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66913-2F7D-FA45-9AFC-74DBC1509EA3}" type="datetimeFigureOut">
              <a:rPr kumimoji="1" lang="zh-TW" altLang="en-US" smtClean="0"/>
              <a:t>9/23/2014</a:t>
            </a:fld>
            <a:endParaRPr kumimoji="1"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665F4-0038-5E4D-9216-61B9A968E4D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87650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66913-2F7D-FA45-9AFC-74DBC1509EA3}" type="datetimeFigureOut">
              <a:rPr kumimoji="1" lang="zh-TW" altLang="en-US" smtClean="0"/>
              <a:t>9/23/2014</a:t>
            </a:fld>
            <a:endParaRPr kumimoji="1"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665F4-0038-5E4D-9216-61B9A968E4D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606416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66913-2F7D-FA45-9AFC-74DBC1509EA3}" type="datetimeFigureOut">
              <a:rPr kumimoji="1" lang="zh-TW" altLang="en-US" smtClean="0"/>
              <a:t>9/23/2014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665F4-0038-5E4D-9216-61B9A968E4D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705237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66913-2F7D-FA45-9AFC-74DBC1509EA3}" type="datetimeFigureOut">
              <a:rPr kumimoji="1" lang="zh-TW" altLang="en-US" smtClean="0"/>
              <a:t>9/23/2014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665F4-0038-5E4D-9216-61B9A968E4D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502033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66913-2F7D-FA45-9AFC-74DBC1509EA3}" type="datetimeFigureOut">
              <a:rPr kumimoji="1" lang="zh-TW" altLang="en-US" smtClean="0"/>
              <a:t>9/23/2014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665F4-0038-5E4D-9216-61B9A968E4D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43847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TW" dirty="0" smtClean="0"/>
              <a:t>Intro. To Static Analysis</a:t>
            </a:r>
            <a:endParaRPr kumimoji="1" lang="zh-TW" altLang="en-US" dirty="0"/>
          </a:p>
        </p:txBody>
      </p:sp>
      <p:sp>
        <p:nvSpPr>
          <p:cNvPr id="3" name="子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zh-TW" dirty="0" smtClean="0"/>
              <a:t>C.K. Chen</a:t>
            </a:r>
          </a:p>
          <a:p>
            <a:r>
              <a:rPr kumimoji="1" lang="en-US" altLang="zh-TW" dirty="0" smtClean="0"/>
              <a:t>2014.09.23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409447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Linux Command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smtClean="0"/>
              <a:t>File</a:t>
            </a:r>
          </a:p>
          <a:p>
            <a:pPr lvl="1"/>
            <a:r>
              <a:rPr lang="en-US" altLang="zh-TW" b="1" dirty="0" smtClean="0"/>
              <a:t>File</a:t>
            </a:r>
            <a:r>
              <a:rPr lang="en-US" altLang="zh-TW" dirty="0" smtClean="0"/>
              <a:t> tests each argument in an attempt to classify it. There are three sets of tests, performed in this order: </a:t>
            </a:r>
            <a:r>
              <a:rPr lang="en-US" altLang="zh-TW" dirty="0" err="1" smtClean="0"/>
              <a:t>filesystem</a:t>
            </a:r>
            <a:r>
              <a:rPr lang="en-US" altLang="zh-TW" dirty="0" smtClean="0"/>
              <a:t> tests, </a:t>
            </a:r>
            <a:r>
              <a:rPr lang="en-US" altLang="zh-TW" dirty="0" smtClean="0">
                <a:solidFill>
                  <a:srgbClr val="FF0000"/>
                </a:solidFill>
              </a:rPr>
              <a:t>magic number tests</a:t>
            </a:r>
            <a:r>
              <a:rPr lang="en-US" altLang="zh-TW" dirty="0" smtClean="0"/>
              <a:t>, and language tests. The </a:t>
            </a:r>
            <a:r>
              <a:rPr lang="en-US" altLang="zh-TW" i="1" dirty="0" smtClean="0"/>
              <a:t>first</a:t>
            </a:r>
            <a:r>
              <a:rPr lang="en-US" altLang="zh-TW" dirty="0" smtClean="0"/>
              <a:t> test that succeeds causes the file type to be printed.  </a:t>
            </a:r>
            <a:endParaRPr kumimoji="1"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/>
          <a:srcRect t="67480"/>
          <a:stretch/>
        </p:blipFill>
        <p:spPr>
          <a:xfrm>
            <a:off x="628630" y="5127590"/>
            <a:ext cx="8271617" cy="1578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694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Linux Command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Hexdump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The </a:t>
            </a:r>
            <a:r>
              <a:rPr lang="en-US" altLang="zh-TW" dirty="0" err="1" smtClean="0"/>
              <a:t>hexdump</a:t>
            </a:r>
            <a:r>
              <a:rPr lang="en-US" altLang="zh-TW" dirty="0" smtClean="0"/>
              <a:t> utility is a filter which displays the specified files, or the standard input, if no files are specified, in a user specified format.</a:t>
            </a:r>
          </a:p>
          <a:p>
            <a:pPr lvl="1"/>
            <a:r>
              <a:rPr kumimoji="1" lang="en-US" altLang="zh-TW" dirty="0" smtClean="0"/>
              <a:t>Hex, Oct, Char, …..</a:t>
            </a:r>
            <a:endParaRPr kumimoji="1"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76649"/>
            <a:ext cx="9144000" cy="2781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052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Linux Command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err="1"/>
              <a:t>ldd</a:t>
            </a:r>
            <a:r>
              <a:rPr kumimoji="1" lang="en-US" altLang="zh-TW" dirty="0"/>
              <a:t> - print shared library </a:t>
            </a:r>
            <a:r>
              <a:rPr kumimoji="1" lang="en-US" altLang="zh-TW" dirty="0" smtClean="0"/>
              <a:t>dependencies</a:t>
            </a:r>
          </a:p>
          <a:p>
            <a:pPr lvl="1"/>
            <a:r>
              <a:rPr kumimoji="1" lang="en-US" altLang="zh-TW" dirty="0" smtClean="0"/>
              <a:t>Loading library</a:t>
            </a:r>
          </a:p>
          <a:p>
            <a:pPr lvl="1"/>
            <a:r>
              <a:rPr kumimoji="1" lang="en-US" altLang="zh-TW" dirty="0" smtClean="0"/>
              <a:t>Location of library file</a:t>
            </a:r>
          </a:p>
          <a:p>
            <a:pPr lvl="1"/>
            <a:r>
              <a:rPr kumimoji="1" lang="en-US" altLang="zh-TW" dirty="0" smtClean="0"/>
              <a:t>Loading address </a:t>
            </a:r>
            <a:r>
              <a:rPr kumimoji="1" lang="en-US" altLang="zh-TW" smtClean="0"/>
              <a:t>of library </a:t>
            </a:r>
            <a:endParaRPr kumimoji="1" lang="en-US" altLang="zh-TW" dirty="0" smtClean="0"/>
          </a:p>
          <a:p>
            <a:pPr lvl="1"/>
            <a:endParaRPr kumimoji="1"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402" y="4073227"/>
            <a:ext cx="70866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8897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Linux Command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Objdump</a:t>
            </a:r>
            <a:endParaRPr lang="en-US" altLang="zh-TW" dirty="0" smtClean="0"/>
          </a:p>
          <a:p>
            <a:pPr lvl="1"/>
            <a:r>
              <a:rPr kumimoji="1" lang="en-US" altLang="zh-TW" dirty="0" smtClean="0"/>
              <a:t>Dump information of ELF file</a:t>
            </a:r>
          </a:p>
          <a:p>
            <a:pPr lvl="1"/>
            <a:r>
              <a:rPr kumimoji="1" lang="en-US" altLang="zh-TW" dirty="0" smtClean="0"/>
              <a:t>Rice information can be dumped</a:t>
            </a:r>
          </a:p>
          <a:p>
            <a:pPr lvl="1"/>
            <a:r>
              <a:rPr kumimoji="1" lang="en-US" altLang="zh-TW" dirty="0" smtClean="0"/>
              <a:t>Can used to build simplest malware analysis system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306291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err="1" smtClean="0"/>
              <a:t>Objdump</a:t>
            </a:r>
            <a:endParaRPr kumimoji="1"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rcRect t="2601" b="260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444471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Disassemble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err="1"/>
              <a:t>o</a:t>
            </a:r>
            <a:r>
              <a:rPr kumimoji="1" lang="en-US" altLang="zh-TW" dirty="0" err="1" smtClean="0"/>
              <a:t>bjdump</a:t>
            </a:r>
            <a:r>
              <a:rPr kumimoji="1" lang="en-US" altLang="zh-TW" dirty="0" smtClean="0"/>
              <a:t> -D</a:t>
            </a:r>
            <a:endParaRPr kumimoji="1"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6449" y="2351693"/>
            <a:ext cx="7540351" cy="4391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2818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Global Offset Table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err="1" smtClean="0"/>
              <a:t>objdump</a:t>
            </a:r>
            <a:r>
              <a:rPr kumimoji="1" lang="en-US" altLang="zh-TW" dirty="0" smtClean="0"/>
              <a:t> –R</a:t>
            </a:r>
          </a:p>
          <a:p>
            <a:pPr lvl="1"/>
            <a:r>
              <a:rPr kumimoji="1" lang="en-US" altLang="zh-TW" dirty="0" smtClean="0"/>
              <a:t>Key of sharing library in </a:t>
            </a:r>
            <a:r>
              <a:rPr kumimoji="1" lang="en-US" altLang="zh-TW" dirty="0" err="1" smtClean="0"/>
              <a:t>linux</a:t>
            </a:r>
            <a:endParaRPr kumimoji="1" lang="en-US" altLang="zh-TW" dirty="0" smtClean="0"/>
          </a:p>
          <a:p>
            <a:pPr lvl="1"/>
            <a:r>
              <a:rPr kumimoji="1" lang="en-US" altLang="zh-TW" dirty="0" smtClean="0"/>
              <a:t>GOT Hijack</a:t>
            </a:r>
            <a:endParaRPr kumimoji="1"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3879" y="2951060"/>
            <a:ext cx="5502021" cy="3804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6082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Disassemble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Disassemble is a procedure to covert binary machine code into assembly code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270" y="2728729"/>
            <a:ext cx="2409825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5287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Information inside Disassemble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smtClean="0"/>
              <a:t>Instruction used in executable</a:t>
            </a:r>
          </a:p>
          <a:p>
            <a:r>
              <a:rPr kumimoji="1" lang="en-US" altLang="zh-TW" dirty="0" smtClean="0"/>
              <a:t>Data used in executable</a:t>
            </a:r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888714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Code Discovery Problem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 the binary file, instructions and data may hybrid in the section.</a:t>
            </a:r>
          </a:p>
          <a:p>
            <a:pPr lvl="1"/>
            <a:r>
              <a:rPr lang="en-US" altLang="zh-TW" dirty="0" smtClean="0"/>
              <a:t>It is not easy to discover instructions in the binary</a:t>
            </a:r>
          </a:p>
          <a:p>
            <a:pPr lvl="1"/>
            <a:r>
              <a:rPr lang="en-US" altLang="zh-TW" dirty="0" smtClean="0"/>
              <a:t>Especial for variable-length instruction set like x86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84511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Outline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TW" dirty="0" smtClean="0"/>
              <a:t>Intro. To Static Analysis</a:t>
            </a:r>
          </a:p>
          <a:p>
            <a:r>
              <a:rPr kumimoji="1" lang="en-US" altLang="zh-TW" dirty="0" smtClean="0"/>
              <a:t>Common Tools </a:t>
            </a:r>
            <a:r>
              <a:rPr kumimoji="1" lang="en-US" altLang="zh-TW" dirty="0" err="1" smtClean="0"/>
              <a:t>inLinux</a:t>
            </a:r>
            <a:r>
              <a:rPr kumimoji="1" lang="en-US" altLang="zh-TW" dirty="0" smtClean="0"/>
              <a:t> for Static Analysis</a:t>
            </a:r>
          </a:p>
          <a:p>
            <a:r>
              <a:rPr kumimoji="1" lang="en-US" altLang="zh-TW" dirty="0" smtClean="0"/>
              <a:t>Disassemble</a:t>
            </a:r>
          </a:p>
          <a:p>
            <a:r>
              <a:rPr kumimoji="1" lang="en-US" altLang="zh-TW" dirty="0" smtClean="0"/>
              <a:t>Reverse </a:t>
            </a:r>
            <a:r>
              <a:rPr kumimoji="1" lang="en-US" altLang="zh-TW" dirty="0" err="1" smtClean="0"/>
              <a:t>Assambly</a:t>
            </a:r>
            <a:r>
              <a:rPr kumimoji="1" lang="en-US" altLang="zh-TW" dirty="0" smtClean="0"/>
              <a:t> to C </a:t>
            </a:r>
          </a:p>
          <a:p>
            <a:pPr lvl="1"/>
            <a:r>
              <a:rPr kumimoji="1" lang="en-US" altLang="zh-TW" dirty="0" smtClean="0"/>
              <a:t>Fundamental ASM</a:t>
            </a:r>
          </a:p>
          <a:p>
            <a:r>
              <a:rPr kumimoji="1" lang="en-US" altLang="zh-TW" dirty="0" smtClean="0"/>
              <a:t>IDA Pro </a:t>
            </a:r>
          </a:p>
          <a:p>
            <a:pPr lvl="1"/>
            <a:r>
              <a:rPr kumimoji="1" lang="en-US" altLang="zh-TW" dirty="0" err="1" smtClean="0"/>
              <a:t>Pracetice</a:t>
            </a:r>
            <a:endParaRPr kumimoji="1" lang="en-US" altLang="zh-TW" dirty="0" smtClean="0"/>
          </a:p>
          <a:p>
            <a:r>
              <a:rPr kumimoji="1" lang="en-US" altLang="zh-TW" dirty="0" smtClean="0"/>
              <a:t>Tips for Static </a:t>
            </a:r>
            <a:r>
              <a:rPr kumimoji="1" lang="en-US" altLang="zh-TW" dirty="0" err="1" smtClean="0"/>
              <a:t>Analtsis</a:t>
            </a:r>
            <a:endParaRPr kumimoji="1" lang="en-US" altLang="zh-TW" dirty="0" smtClean="0"/>
          </a:p>
          <a:p>
            <a:pPr lvl="1"/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685988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Linear sweep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Starts usually to disassemble from the first byte of the code section in a linear fashion</a:t>
            </a:r>
          </a:p>
          <a:p>
            <a:r>
              <a:rPr lang="en-US" altLang="zh-TW" dirty="0"/>
              <a:t>Disassembles one instruction after another until the end of the section is reached</a:t>
            </a:r>
          </a:p>
          <a:p>
            <a:r>
              <a:rPr lang="en-US" altLang="zh-TW" dirty="0"/>
              <a:t>Do not understand program flow</a:t>
            </a:r>
          </a:p>
          <a:p>
            <a:r>
              <a:rPr lang="en-US" altLang="zh-TW" dirty="0" err="1"/>
              <a:t>objdump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03266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Recursive </a:t>
            </a:r>
            <a:r>
              <a:rPr lang="en-US" altLang="zh-TW" dirty="0" smtClean="0"/>
              <a:t>traversal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zh-TW" sz="2000" dirty="0"/>
              <a:t>instruction classified </a:t>
            </a:r>
            <a:r>
              <a:rPr lang="en-US" altLang="zh-TW" sz="2000" dirty="0" smtClean="0"/>
              <a:t>as</a:t>
            </a:r>
            <a:endParaRPr lang="en-US" altLang="zh-TW" sz="2000" dirty="0"/>
          </a:p>
          <a:p>
            <a:pPr lvl="1"/>
            <a:r>
              <a:rPr lang="en-US" altLang="zh-TW" sz="1600" dirty="0" smtClean="0"/>
              <a:t>Sequential </a:t>
            </a:r>
            <a:r>
              <a:rPr lang="en-US" altLang="zh-TW" sz="1600" dirty="0"/>
              <a:t>flow: pass execution to the next instruction that immediately follows</a:t>
            </a:r>
          </a:p>
          <a:p>
            <a:pPr lvl="1"/>
            <a:r>
              <a:rPr lang="en-US" altLang="zh-TW" sz="1600" dirty="0" smtClean="0"/>
              <a:t>Conditional </a:t>
            </a:r>
            <a:r>
              <a:rPr lang="en-US" altLang="zh-TW" sz="1600" dirty="0"/>
              <a:t>branching: if the condition is true the branch is taken and the instruction pointer must change to reflect the target of the branch, otherwise it continues in a linear fashion (</a:t>
            </a:r>
            <a:r>
              <a:rPr lang="en-US" altLang="zh-TW" sz="1600" dirty="0" err="1"/>
              <a:t>jnz</a:t>
            </a:r>
            <a:r>
              <a:rPr lang="en-US" altLang="zh-TW" sz="1600" dirty="0"/>
              <a:t>, </a:t>
            </a:r>
            <a:r>
              <a:rPr lang="en-US" altLang="zh-TW" sz="1600" dirty="0" err="1"/>
              <a:t>jne</a:t>
            </a:r>
            <a:r>
              <a:rPr lang="en-US" altLang="zh-TW" sz="1600" dirty="0"/>
              <a:t>, . . . ). In static context this algorithm disassemble both paths</a:t>
            </a:r>
          </a:p>
          <a:p>
            <a:pPr lvl="1"/>
            <a:r>
              <a:rPr lang="en-US" altLang="zh-TW" sz="1600" dirty="0" smtClean="0"/>
              <a:t>Unconditional </a:t>
            </a:r>
            <a:r>
              <a:rPr lang="en-US" altLang="zh-TW" sz="1600" dirty="0"/>
              <a:t>branching: the branch is taken without any condition; the algorithm follows the (execution) flow (</a:t>
            </a:r>
            <a:r>
              <a:rPr lang="en-US" altLang="zh-TW" sz="1600" dirty="0" err="1"/>
              <a:t>jmp</a:t>
            </a:r>
            <a:r>
              <a:rPr lang="en-US" altLang="zh-TW" sz="1600" dirty="0"/>
              <a:t>)</a:t>
            </a:r>
          </a:p>
          <a:p>
            <a:pPr lvl="1"/>
            <a:r>
              <a:rPr lang="en-US" altLang="zh-TW" sz="1600" dirty="0" smtClean="0"/>
              <a:t>Function </a:t>
            </a:r>
            <a:r>
              <a:rPr lang="en-US" altLang="zh-TW" sz="1600" dirty="0"/>
              <a:t>call: are like unconditional jumps but they return to the instruction immediately following the call</a:t>
            </a:r>
          </a:p>
          <a:p>
            <a:pPr lvl="1"/>
            <a:r>
              <a:rPr lang="en-US" altLang="zh-TW" sz="1600" dirty="0" smtClean="0"/>
              <a:t>Return</a:t>
            </a:r>
            <a:r>
              <a:rPr lang="en-US" altLang="zh-TW" sz="1600" dirty="0"/>
              <a:t>: every instructions which may modify the flow of the program add the target address to a list of deferred disassembly. When a return instruction is reached an address is popped from the list and the algorithm continues from there (recursive algorithm</a:t>
            </a:r>
            <a:r>
              <a:rPr lang="en-US" altLang="zh-TW" sz="1600" dirty="0" smtClean="0"/>
              <a:t>).</a:t>
            </a:r>
            <a:endParaRPr lang="en-US" altLang="zh-TW" sz="1600" dirty="0"/>
          </a:p>
          <a:p>
            <a:r>
              <a:rPr lang="en-US" altLang="zh-TW" sz="2000" dirty="0"/>
              <a:t>Some </a:t>
            </a:r>
            <a:r>
              <a:rPr lang="en-US" altLang="zh-TW" sz="2000" dirty="0" smtClean="0"/>
              <a:t>issue</a:t>
            </a:r>
            <a:endParaRPr lang="en-US" altLang="zh-TW" sz="2000" dirty="0"/>
          </a:p>
          <a:p>
            <a:pPr lvl="1"/>
            <a:r>
              <a:rPr lang="en-US" altLang="zh-TW" sz="1600" dirty="0" smtClean="0"/>
              <a:t>Indirect </a:t>
            </a:r>
            <a:r>
              <a:rPr lang="en-US" altLang="zh-TW" sz="1600" dirty="0"/>
              <a:t>code invocations</a:t>
            </a:r>
          </a:p>
          <a:p>
            <a:pPr lvl="1"/>
            <a:r>
              <a:rPr lang="en-US" altLang="zh-TW" sz="1600" dirty="0" smtClean="0"/>
              <a:t>Does </a:t>
            </a:r>
            <a:r>
              <a:rPr lang="en-US" altLang="zh-TW" sz="1600" dirty="0"/>
              <a:t>returning from a call always allow for a faithful disassembly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8443496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Problem of Disassembly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smtClean="0"/>
              <a:t>Remember that disassembler may not always true</a:t>
            </a:r>
          </a:p>
          <a:p>
            <a:r>
              <a:rPr lang="en-US" altLang="zh-TW" dirty="0" smtClean="0"/>
              <a:t>Linear sweep</a:t>
            </a:r>
          </a:p>
          <a:p>
            <a:pPr lvl="1"/>
            <a:endParaRPr lang="en-US" altLang="zh-TW" dirty="0"/>
          </a:p>
          <a:p>
            <a:pPr lvl="1"/>
            <a:endParaRPr lang="en-US" altLang="zh-TW" dirty="0" smtClean="0"/>
          </a:p>
          <a:p>
            <a:r>
              <a:rPr lang="en-US" altLang="zh-TW" dirty="0" smtClean="0"/>
              <a:t>Recursive traversal</a:t>
            </a:r>
            <a:endParaRPr kumimoji="1"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3322022" y="2808757"/>
            <a:ext cx="2869923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altLang="zh-TW" dirty="0"/>
              <a:t> </a:t>
            </a:r>
            <a:r>
              <a:rPr lang="fr-FR" altLang="zh-TW" dirty="0" smtClean="0"/>
              <a:t>   jmp </a:t>
            </a:r>
            <a:r>
              <a:rPr lang="fr-FR" altLang="zh-TW" dirty="0"/>
              <a:t>.destination </a:t>
            </a:r>
            <a:endParaRPr lang="fr-FR" altLang="zh-TW" dirty="0" smtClean="0"/>
          </a:p>
          <a:p>
            <a:r>
              <a:rPr lang="fr-FR" altLang="zh-TW" dirty="0" smtClean="0"/>
              <a:t>   db </a:t>
            </a:r>
            <a:r>
              <a:rPr lang="fr-FR" altLang="zh-TW" dirty="0"/>
              <a:t>0x6a ; garbage </a:t>
            </a:r>
            <a:r>
              <a:rPr lang="fr-FR" altLang="zh-TW" dirty="0" smtClean="0"/>
              <a:t>byte technique </a:t>
            </a:r>
          </a:p>
          <a:p>
            <a:r>
              <a:rPr lang="fr-FR" altLang="zh-TW" dirty="0" smtClean="0"/>
              <a:t>.</a:t>
            </a:r>
            <a:r>
              <a:rPr lang="fr-FR" altLang="zh-TW" dirty="0"/>
              <a:t>destination: </a:t>
            </a:r>
            <a:r>
              <a:rPr lang="fr-FR" altLang="zh-TW" dirty="0" smtClean="0"/>
              <a:t> </a:t>
            </a:r>
          </a:p>
          <a:p>
            <a:r>
              <a:rPr lang="fr-FR" altLang="zh-TW" dirty="0" smtClean="0"/>
              <a:t>   pop eax</a:t>
            </a:r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6609389" y="3085755"/>
            <a:ext cx="2340665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dirty="0" err="1"/>
              <a:t>eb</a:t>
            </a:r>
            <a:r>
              <a:rPr lang="en-US" altLang="zh-TW" dirty="0"/>
              <a:t> </a:t>
            </a:r>
            <a:r>
              <a:rPr lang="en-US" altLang="zh-TW" dirty="0" smtClean="0"/>
              <a:t>01  </a:t>
            </a:r>
            <a:r>
              <a:rPr lang="en-US" altLang="zh-TW" dirty="0" err="1" smtClean="0"/>
              <a:t>jmp</a:t>
            </a:r>
            <a:r>
              <a:rPr lang="en-US" altLang="zh-TW" dirty="0" smtClean="0"/>
              <a:t> </a:t>
            </a:r>
            <a:r>
              <a:rPr lang="en-US" altLang="zh-TW" dirty="0"/>
              <a:t>0x401003 </a:t>
            </a:r>
          </a:p>
          <a:p>
            <a:r>
              <a:rPr lang="en-US" altLang="zh-TW" dirty="0"/>
              <a:t>6a </a:t>
            </a:r>
            <a:r>
              <a:rPr lang="en-US" altLang="zh-TW" dirty="0" smtClean="0"/>
              <a:t>58  push 0x58</a:t>
            </a:r>
            <a:endParaRPr lang="en-US" altLang="zh-TW" dirty="0"/>
          </a:p>
        </p:txBody>
      </p:sp>
      <p:sp>
        <p:nvSpPr>
          <p:cNvPr id="6" name="文字方塊 5"/>
          <p:cNvSpPr txBox="1"/>
          <p:nvPr/>
        </p:nvSpPr>
        <p:spPr>
          <a:xfrm>
            <a:off x="3322022" y="5079125"/>
            <a:ext cx="2340665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sz="1600" dirty="0"/>
              <a:t>p</a:t>
            </a:r>
            <a:r>
              <a:rPr lang="en-US" altLang="zh-TW" sz="1600" dirty="0" smtClean="0"/>
              <a:t>ush DWORD </a:t>
            </a:r>
            <a:r>
              <a:rPr lang="en-US" altLang="zh-TW" sz="1600" dirty="0"/>
              <a:t>.destination</a:t>
            </a:r>
          </a:p>
          <a:p>
            <a:r>
              <a:rPr lang="en-US" altLang="zh-TW" sz="1600" dirty="0" err="1"/>
              <a:t>j</a:t>
            </a:r>
            <a:r>
              <a:rPr lang="en-US" altLang="zh-TW" sz="1600" dirty="0" err="1" smtClean="0"/>
              <a:t>mp</a:t>
            </a:r>
            <a:r>
              <a:rPr lang="en-US" altLang="zh-TW" sz="1600" dirty="0" smtClean="0"/>
              <a:t> DWORD </a:t>
            </a:r>
            <a:r>
              <a:rPr lang="en-US" altLang="zh-TW" sz="1600" dirty="0"/>
              <a:t>[</a:t>
            </a:r>
            <a:r>
              <a:rPr lang="en-US" altLang="zh-TW" sz="1600" dirty="0" err="1"/>
              <a:t>esp</a:t>
            </a:r>
            <a:r>
              <a:rPr lang="en-US" altLang="zh-TW" sz="1600" dirty="0"/>
              <a:t>]</a:t>
            </a:r>
          </a:p>
          <a:p>
            <a:r>
              <a:rPr lang="en-US" altLang="zh-TW" sz="1600" dirty="0" err="1"/>
              <a:t>d</a:t>
            </a:r>
            <a:r>
              <a:rPr lang="en-US" altLang="zh-TW" sz="1600" dirty="0" err="1" smtClean="0"/>
              <a:t>b</a:t>
            </a:r>
            <a:r>
              <a:rPr lang="en-US" altLang="zh-TW" sz="1600" dirty="0" smtClean="0"/>
              <a:t> 0x6a </a:t>
            </a:r>
            <a:r>
              <a:rPr lang="en-US" altLang="zh-TW" sz="1600" dirty="0"/>
              <a:t>; garbage byte technique</a:t>
            </a:r>
          </a:p>
          <a:p>
            <a:r>
              <a:rPr lang="en-US" altLang="zh-TW" sz="1600" dirty="0"/>
              <a:t>.destination:</a:t>
            </a:r>
          </a:p>
          <a:p>
            <a:r>
              <a:rPr lang="en-US" altLang="zh-TW" sz="1600" dirty="0"/>
              <a:t>p</a:t>
            </a:r>
            <a:r>
              <a:rPr lang="en-US" altLang="zh-TW" sz="1600" dirty="0" smtClean="0"/>
              <a:t>op </a:t>
            </a:r>
            <a:r>
              <a:rPr lang="en-US" altLang="zh-TW" sz="1600" dirty="0" err="1" smtClean="0"/>
              <a:t>eax</a:t>
            </a:r>
            <a:endParaRPr lang="en-US" altLang="zh-TW" sz="16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6579705" y="5456206"/>
            <a:ext cx="2340665" cy="8617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sz="1600" dirty="0"/>
              <a:t>p</a:t>
            </a:r>
            <a:r>
              <a:rPr lang="en-US" altLang="zh-TW" sz="1600" dirty="0" smtClean="0"/>
              <a:t>ush DWORD </a:t>
            </a:r>
            <a:r>
              <a:rPr lang="en-US" altLang="zh-TW" sz="1600" dirty="0"/>
              <a:t>.destination</a:t>
            </a:r>
          </a:p>
          <a:p>
            <a:r>
              <a:rPr lang="en-US" altLang="zh-TW" sz="1600" dirty="0" err="1"/>
              <a:t>j</a:t>
            </a:r>
            <a:r>
              <a:rPr lang="en-US" altLang="zh-TW" sz="1600" dirty="0" err="1" smtClean="0"/>
              <a:t>mp</a:t>
            </a:r>
            <a:r>
              <a:rPr lang="en-US" altLang="zh-TW" sz="1600" dirty="0" smtClean="0"/>
              <a:t> DWORD </a:t>
            </a:r>
            <a:r>
              <a:rPr lang="en-US" altLang="zh-TW" sz="1600" dirty="0"/>
              <a:t>[</a:t>
            </a:r>
            <a:r>
              <a:rPr lang="en-US" altLang="zh-TW" sz="1600" dirty="0" err="1"/>
              <a:t>esp</a:t>
            </a:r>
            <a:r>
              <a:rPr lang="en-US" altLang="zh-TW" sz="1600" dirty="0"/>
              <a:t>]</a:t>
            </a:r>
          </a:p>
          <a:p>
            <a:r>
              <a:rPr lang="en-US" altLang="zh-TW" sz="1600" dirty="0"/>
              <a:t>push 0x58</a:t>
            </a:r>
          </a:p>
        </p:txBody>
      </p:sp>
    </p:spTree>
    <p:extLst>
      <p:ext uri="{BB962C8B-B14F-4D97-AF65-F5344CB8AC3E}">
        <p14:creationId xmlns:p14="http://schemas.microsoft.com/office/powerpoint/2010/main" val="40188067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Reverse </a:t>
            </a:r>
            <a:r>
              <a:rPr kumimoji="1" lang="en-US" altLang="zh-TW" dirty="0" err="1" smtClean="0"/>
              <a:t>Assambly</a:t>
            </a:r>
            <a:r>
              <a:rPr kumimoji="1" lang="en-US" altLang="zh-TW" dirty="0" smtClean="0"/>
              <a:t> to C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kumimoji="1" lang="en-US" altLang="zh-TW" dirty="0" smtClean="0"/>
              <a:t>Registers Architecture</a:t>
            </a:r>
          </a:p>
          <a:p>
            <a:endParaRPr kumimoji="1" lang="en-US" altLang="zh-TW" dirty="0"/>
          </a:p>
          <a:p>
            <a:endParaRPr kumimoji="1" lang="en-US" altLang="zh-TW" dirty="0" smtClean="0"/>
          </a:p>
          <a:p>
            <a:endParaRPr kumimoji="1" lang="en-US" altLang="zh-TW" dirty="0"/>
          </a:p>
          <a:p>
            <a:endParaRPr kumimoji="1" lang="en-US" altLang="zh-TW" dirty="0" smtClean="0"/>
          </a:p>
          <a:p>
            <a:endParaRPr kumimoji="1" lang="en-US" altLang="zh-TW" dirty="0"/>
          </a:p>
          <a:p>
            <a:r>
              <a:rPr kumimoji="1" lang="en-US" altLang="zh-TW" dirty="0"/>
              <a:t>The EIP register contains the address of the next instruction to be executed if no branching is done.</a:t>
            </a:r>
            <a:endParaRPr kumimoji="1"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475" y="2386189"/>
            <a:ext cx="5915025" cy="231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4119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Memory Layout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kumimoji="1" lang="en-US" altLang="zh-TW" dirty="0" smtClean="0"/>
              <a:t>Stack</a:t>
            </a:r>
          </a:p>
          <a:p>
            <a:pPr lvl="1"/>
            <a:r>
              <a:rPr kumimoji="1" lang="en-US" altLang="zh-TW" dirty="0" smtClean="0"/>
              <a:t>Not maintain in Executable</a:t>
            </a:r>
          </a:p>
          <a:p>
            <a:pPr lvl="1"/>
            <a:r>
              <a:rPr kumimoji="1" lang="en-US" altLang="zh-TW" dirty="0" smtClean="0"/>
              <a:t>Local Variable</a:t>
            </a:r>
          </a:p>
          <a:p>
            <a:r>
              <a:rPr kumimoji="1" lang="en-US" altLang="zh-TW" dirty="0" smtClean="0"/>
              <a:t>Heap</a:t>
            </a:r>
          </a:p>
          <a:p>
            <a:pPr lvl="1"/>
            <a:r>
              <a:rPr kumimoji="1" lang="en-US" altLang="zh-TW" dirty="0"/>
              <a:t>Not maintain in </a:t>
            </a:r>
            <a:r>
              <a:rPr kumimoji="1" lang="en-US" altLang="zh-TW" dirty="0" smtClean="0"/>
              <a:t>Executable</a:t>
            </a:r>
          </a:p>
          <a:p>
            <a:pPr lvl="1"/>
            <a:r>
              <a:rPr kumimoji="1" lang="en-US" altLang="zh-TW" dirty="0" smtClean="0"/>
              <a:t>Dynamic Allocate Memory</a:t>
            </a:r>
          </a:p>
          <a:p>
            <a:r>
              <a:rPr kumimoji="1" lang="en-US" altLang="zh-TW" dirty="0" smtClean="0"/>
              <a:t>BSS Section</a:t>
            </a:r>
          </a:p>
          <a:p>
            <a:pPr lvl="1"/>
            <a:r>
              <a:rPr kumimoji="1" lang="en-US" altLang="zh-TW" dirty="0" smtClean="0"/>
              <a:t>Uninitialized Data</a:t>
            </a:r>
          </a:p>
          <a:p>
            <a:pPr lvl="1"/>
            <a:r>
              <a:rPr kumimoji="1" lang="en-US" altLang="zh-TW" dirty="0" smtClean="0"/>
              <a:t>Global </a:t>
            </a:r>
            <a:r>
              <a:rPr kumimoji="1" lang="en-US" altLang="zh-TW" dirty="0"/>
              <a:t>variables and static variables </a:t>
            </a:r>
            <a:r>
              <a:rPr kumimoji="1" lang="en-US" altLang="zh-TW" dirty="0" smtClean="0"/>
              <a:t/>
            </a:r>
            <a:br>
              <a:rPr kumimoji="1" lang="en-US" altLang="zh-TW" dirty="0" smtClean="0"/>
            </a:br>
            <a:r>
              <a:rPr kumimoji="1" lang="en-US" altLang="zh-TW" dirty="0" smtClean="0"/>
              <a:t>that </a:t>
            </a:r>
            <a:r>
              <a:rPr kumimoji="1" lang="en-US" altLang="zh-TW" dirty="0"/>
              <a:t>are initialized to zero or do not </a:t>
            </a:r>
            <a:r>
              <a:rPr kumimoji="1" lang="en-US" altLang="zh-TW" dirty="0" smtClean="0"/>
              <a:t/>
            </a:r>
            <a:br>
              <a:rPr kumimoji="1" lang="en-US" altLang="zh-TW" dirty="0" smtClean="0"/>
            </a:br>
            <a:r>
              <a:rPr kumimoji="1" lang="en-US" altLang="zh-TW" dirty="0" smtClean="0"/>
              <a:t>have </a:t>
            </a:r>
            <a:r>
              <a:rPr kumimoji="1" lang="en-US" altLang="zh-TW" dirty="0"/>
              <a:t>explicit initialization in source </a:t>
            </a:r>
            <a:r>
              <a:rPr kumimoji="1" lang="en-US" altLang="zh-TW" dirty="0" smtClean="0"/>
              <a:t>code</a:t>
            </a:r>
          </a:p>
          <a:p>
            <a:r>
              <a:rPr kumimoji="1" lang="en-US" altLang="zh-TW" dirty="0" smtClean="0"/>
              <a:t>Data Section</a:t>
            </a:r>
          </a:p>
          <a:p>
            <a:pPr lvl="1"/>
            <a:r>
              <a:rPr kumimoji="1" lang="en-US" altLang="zh-TW" dirty="0" smtClean="0"/>
              <a:t>Initialized Data</a:t>
            </a:r>
          </a:p>
          <a:p>
            <a:pPr lvl="1"/>
            <a:r>
              <a:rPr kumimoji="1" lang="en-US" altLang="zh-TW" dirty="0" smtClean="0"/>
              <a:t>Global </a:t>
            </a:r>
            <a:r>
              <a:rPr kumimoji="1" lang="en-US" altLang="zh-TW" dirty="0"/>
              <a:t>variables and static </a:t>
            </a:r>
            <a:br>
              <a:rPr kumimoji="1" lang="en-US" altLang="zh-TW" dirty="0"/>
            </a:br>
            <a:r>
              <a:rPr kumimoji="1" lang="en-US" altLang="zh-TW" dirty="0"/>
              <a:t>variables</a:t>
            </a:r>
          </a:p>
          <a:p>
            <a:pPr lvl="1"/>
            <a:endParaRPr kumimoji="1"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0258" y="2016274"/>
            <a:ext cx="2924175" cy="332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6430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Variables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/>
              <a:t> Disassembled code for local and global </a:t>
            </a:r>
            <a:r>
              <a:rPr kumimoji="1" lang="en-US" altLang="zh-TW" dirty="0" smtClean="0"/>
              <a:t>variables</a:t>
            </a:r>
            <a:endParaRPr kumimoji="1"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4778" y="2490611"/>
            <a:ext cx="2647950" cy="341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7231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Local Variables/Arguments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smtClean="0"/>
              <a:t>Caller push argument into stack</a:t>
            </a:r>
          </a:p>
          <a:p>
            <a:r>
              <a:rPr kumimoji="1" lang="en-US" altLang="zh-TW" dirty="0" smtClean="0"/>
              <a:t>Caller push </a:t>
            </a:r>
            <a:r>
              <a:rPr kumimoji="1" lang="en-US" altLang="zh-TW" dirty="0" err="1" smtClean="0"/>
              <a:t>eip</a:t>
            </a:r>
            <a:r>
              <a:rPr kumimoji="1" lang="en-US" altLang="zh-TW" dirty="0" smtClean="0"/>
              <a:t> by call </a:t>
            </a:r>
            <a:br>
              <a:rPr kumimoji="1" lang="en-US" altLang="zh-TW" dirty="0" smtClean="0"/>
            </a:br>
            <a:r>
              <a:rPr kumimoji="1" lang="en-US" altLang="zh-TW" dirty="0" smtClean="0"/>
              <a:t>instruction</a:t>
            </a:r>
          </a:p>
          <a:p>
            <a:r>
              <a:rPr kumimoji="1" lang="en-US" altLang="zh-TW" dirty="0" err="1" smtClean="0"/>
              <a:t>Callee</a:t>
            </a:r>
            <a:r>
              <a:rPr kumimoji="1" lang="en-US" altLang="zh-TW" dirty="0" smtClean="0"/>
              <a:t> save/push the caller’s</a:t>
            </a:r>
            <a:br>
              <a:rPr kumimoji="1" lang="en-US" altLang="zh-TW" dirty="0" smtClean="0"/>
            </a:br>
            <a:r>
              <a:rPr kumimoji="1" lang="en-US" altLang="zh-TW" dirty="0" err="1" smtClean="0"/>
              <a:t>ebp</a:t>
            </a:r>
            <a:endParaRPr kumimoji="1" lang="en-US" altLang="zh-TW" dirty="0" smtClean="0"/>
          </a:p>
          <a:p>
            <a:r>
              <a:rPr kumimoji="1" lang="en-US" altLang="zh-TW" dirty="0" err="1" smtClean="0"/>
              <a:t>Callee</a:t>
            </a:r>
            <a:r>
              <a:rPr kumimoji="1" lang="en-US" altLang="zh-TW" dirty="0" smtClean="0"/>
              <a:t> reserve space for local</a:t>
            </a:r>
            <a:br>
              <a:rPr kumimoji="1" lang="en-US" altLang="zh-TW" dirty="0" smtClean="0"/>
            </a:br>
            <a:r>
              <a:rPr kumimoji="1" lang="en-US" altLang="zh-TW" dirty="0" smtClean="0"/>
              <a:t>variables</a:t>
            </a:r>
          </a:p>
          <a:p>
            <a:pPr lvl="1"/>
            <a:r>
              <a:rPr kumimoji="1" lang="en-US" altLang="zh-TW" dirty="0" smtClean="0"/>
              <a:t>sub</a:t>
            </a:r>
            <a:endParaRPr kumimoji="1"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0683" y="2888531"/>
            <a:ext cx="2781300" cy="2463800"/>
          </a:xfrm>
          <a:prstGeom prst="rect">
            <a:avLst/>
          </a:prstGeom>
        </p:spPr>
      </p:pic>
      <p:cxnSp>
        <p:nvCxnSpPr>
          <p:cNvPr id="8" name="直線箭頭接點 7"/>
          <p:cNvCxnSpPr/>
          <p:nvPr/>
        </p:nvCxnSpPr>
        <p:spPr>
          <a:xfrm>
            <a:off x="5696157" y="2888531"/>
            <a:ext cx="1" cy="2463800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文字方塊 10"/>
          <p:cNvSpPr txBox="1"/>
          <p:nvPr/>
        </p:nvSpPr>
        <p:spPr>
          <a:xfrm>
            <a:off x="5120932" y="2334638"/>
            <a:ext cx="153950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600" dirty="0" smtClean="0"/>
              <a:t>Stack Growing Direction</a:t>
            </a:r>
            <a:endParaRPr kumimoji="1"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1257621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Data Movement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zh-TW" dirty="0" smtClean="0"/>
              <a:t>MOV </a:t>
            </a:r>
            <a:r>
              <a:rPr kumimoji="1" lang="en-US" altLang="zh-TW" dirty="0" err="1" smtClean="0"/>
              <a:t>dst</a:t>
            </a:r>
            <a:r>
              <a:rPr kumimoji="1" lang="en-US" altLang="zh-TW" dirty="0" smtClean="0"/>
              <a:t>, </a:t>
            </a:r>
            <a:r>
              <a:rPr kumimoji="1" lang="en-US" altLang="zh-TW" dirty="0" err="1" smtClean="0"/>
              <a:t>src</a:t>
            </a:r>
            <a:endParaRPr kumimoji="1" lang="en-US" altLang="zh-TW" dirty="0" smtClean="0"/>
          </a:p>
          <a:p>
            <a:pPr lvl="1"/>
            <a:r>
              <a:rPr kumimoji="1" lang="en-US" altLang="zh-TW" dirty="0" err="1" smtClean="0"/>
              <a:t>Src</a:t>
            </a:r>
            <a:r>
              <a:rPr kumimoji="1" lang="en-US" altLang="zh-TW" dirty="0" smtClean="0"/>
              <a:t> &lt;= </a:t>
            </a:r>
            <a:r>
              <a:rPr kumimoji="1" lang="en-US" altLang="zh-TW" dirty="0" err="1" smtClean="0"/>
              <a:t>dst</a:t>
            </a:r>
            <a:endParaRPr kumimoji="1" lang="en-US" altLang="zh-TW" dirty="0" smtClean="0"/>
          </a:p>
          <a:p>
            <a:r>
              <a:rPr kumimoji="1" lang="en-US" altLang="zh-TW" dirty="0" smtClean="0"/>
              <a:t>LEA </a:t>
            </a:r>
            <a:r>
              <a:rPr kumimoji="1" lang="en-US" altLang="zh-TW" dirty="0" err="1" smtClean="0"/>
              <a:t>dst</a:t>
            </a:r>
            <a:r>
              <a:rPr kumimoji="1" lang="en-US" altLang="zh-TW" dirty="0" smtClean="0"/>
              <a:t>, </a:t>
            </a:r>
            <a:r>
              <a:rPr kumimoji="1" lang="en-US" altLang="zh-TW" dirty="0" err="1" smtClean="0"/>
              <a:t>src</a:t>
            </a:r>
            <a:endParaRPr kumimoji="1" lang="en-US" altLang="zh-TW" dirty="0" smtClean="0"/>
          </a:p>
          <a:p>
            <a:pPr lvl="1"/>
            <a:r>
              <a:rPr kumimoji="1" lang="en-US" altLang="zh-TW" dirty="0" smtClean="0"/>
              <a:t>Load </a:t>
            </a:r>
            <a:r>
              <a:rPr kumimoji="1" lang="en-US" altLang="zh-TW" dirty="0"/>
              <a:t>effective address of operand into specified </a:t>
            </a:r>
            <a:r>
              <a:rPr kumimoji="1" lang="en-US" altLang="zh-TW" dirty="0" smtClean="0"/>
              <a:t>register</a:t>
            </a:r>
          </a:p>
          <a:p>
            <a:pPr lvl="1"/>
            <a:r>
              <a:rPr kumimoji="1" lang="en-US" altLang="zh-TW" dirty="0" smtClean="0"/>
              <a:t>To </a:t>
            </a:r>
            <a:r>
              <a:rPr kumimoji="1" lang="en-US" altLang="zh-TW" dirty="0"/>
              <a:t>calculate the address of a variable which doesn't have a fixed </a:t>
            </a:r>
            <a:r>
              <a:rPr kumimoji="1" lang="en-US" altLang="zh-TW" dirty="0" smtClean="0"/>
              <a:t>address</a:t>
            </a:r>
          </a:p>
          <a:p>
            <a:r>
              <a:rPr kumimoji="1" lang="en-US" altLang="zh-TW" dirty="0" smtClean="0"/>
              <a:t>Example</a:t>
            </a:r>
          </a:p>
          <a:p>
            <a:pPr lvl="1"/>
            <a:r>
              <a:rPr kumimoji="1" lang="sk-SK" altLang="zh-TW" dirty="0"/>
              <a:t>mov eax, [ebp - 4</a:t>
            </a:r>
            <a:r>
              <a:rPr kumimoji="1" lang="sk-SK" altLang="zh-TW" dirty="0" smtClean="0"/>
              <a:t>] &lt;= get content in [ebp - 4]</a:t>
            </a:r>
          </a:p>
          <a:p>
            <a:pPr lvl="1"/>
            <a:r>
              <a:rPr kumimoji="1" lang="sk-SK" altLang="zh-TW" dirty="0"/>
              <a:t>m</a:t>
            </a:r>
            <a:r>
              <a:rPr kumimoji="1" lang="sk-SK" altLang="zh-TW" dirty="0" smtClean="0"/>
              <a:t>ov eax, ebp – 4 &lt;= wrong, no such instruction</a:t>
            </a:r>
          </a:p>
          <a:p>
            <a:pPr lvl="1"/>
            <a:r>
              <a:rPr kumimoji="1" lang="sk-SK" altLang="zh-TW" dirty="0"/>
              <a:t>l</a:t>
            </a:r>
            <a:r>
              <a:rPr kumimoji="1" lang="sk-SK" altLang="zh-TW" dirty="0" smtClean="0"/>
              <a:t>ea eax, [ebp - 4] &lt;= get address of [ebp - 4]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206168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Arithmetic Operator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zh-TW" dirty="0"/>
              <a:t>add </a:t>
            </a:r>
            <a:r>
              <a:rPr kumimoji="1" lang="en-US" altLang="zh-TW" dirty="0" err="1"/>
              <a:t>dest</a:t>
            </a:r>
            <a:r>
              <a:rPr kumimoji="1" lang="en-US" altLang="zh-TW" dirty="0"/>
              <a:t>, </a:t>
            </a:r>
            <a:r>
              <a:rPr kumimoji="1" lang="en-US" altLang="zh-TW" dirty="0" err="1" smtClean="0"/>
              <a:t>src</a:t>
            </a:r>
            <a:endParaRPr kumimoji="1" lang="en-US" altLang="zh-TW" dirty="0" smtClean="0"/>
          </a:p>
          <a:p>
            <a:r>
              <a:rPr kumimoji="1" lang="en-US" altLang="zh-TW" dirty="0"/>
              <a:t>sub </a:t>
            </a:r>
            <a:r>
              <a:rPr kumimoji="1" lang="en-US" altLang="zh-TW" dirty="0" err="1"/>
              <a:t>dest</a:t>
            </a:r>
            <a:r>
              <a:rPr kumimoji="1" lang="en-US" altLang="zh-TW" dirty="0"/>
              <a:t>, </a:t>
            </a:r>
            <a:r>
              <a:rPr kumimoji="1" lang="en-US" altLang="zh-TW" dirty="0" err="1" smtClean="0"/>
              <a:t>src</a:t>
            </a:r>
            <a:endParaRPr kumimoji="1" lang="en-US" altLang="zh-TW" dirty="0" smtClean="0"/>
          </a:p>
          <a:p>
            <a:r>
              <a:rPr kumimoji="1" lang="en-US" altLang="zh-TW" dirty="0" err="1"/>
              <a:t>mul</a:t>
            </a:r>
            <a:r>
              <a:rPr kumimoji="1" lang="en-US" altLang="zh-TW" dirty="0"/>
              <a:t> </a:t>
            </a:r>
            <a:r>
              <a:rPr kumimoji="1" lang="en-US" altLang="zh-TW" dirty="0" err="1" smtClean="0"/>
              <a:t>arg</a:t>
            </a:r>
            <a:endParaRPr kumimoji="1" lang="en-US" altLang="zh-TW" dirty="0" smtClean="0"/>
          </a:p>
          <a:p>
            <a:r>
              <a:rPr kumimoji="1" lang="en-US" altLang="zh-TW" dirty="0" smtClean="0"/>
              <a:t>div</a:t>
            </a:r>
          </a:p>
          <a:p>
            <a:pPr lvl="1"/>
            <a:r>
              <a:rPr kumimoji="1" lang="en-US" altLang="zh-TW" dirty="0" smtClean="0"/>
              <a:t>DIV </a:t>
            </a:r>
            <a:r>
              <a:rPr kumimoji="1" lang="en-US" altLang="zh-TW" dirty="0"/>
              <a:t>r/m8 </a:t>
            </a:r>
            <a:endParaRPr kumimoji="1" lang="en-US" altLang="zh-TW" dirty="0" smtClean="0"/>
          </a:p>
          <a:p>
            <a:pPr lvl="1"/>
            <a:r>
              <a:rPr kumimoji="1" lang="en-US" altLang="zh-TW" dirty="0" smtClean="0"/>
              <a:t>DIV </a:t>
            </a:r>
            <a:r>
              <a:rPr kumimoji="1" lang="en-US" altLang="zh-TW" dirty="0"/>
              <a:t>r/m16 </a:t>
            </a:r>
            <a:endParaRPr kumimoji="1" lang="en-US" altLang="zh-TW" dirty="0" smtClean="0"/>
          </a:p>
          <a:p>
            <a:pPr lvl="1"/>
            <a:r>
              <a:rPr kumimoji="1" lang="en-US" altLang="zh-TW" dirty="0" smtClean="0"/>
              <a:t>DIV </a:t>
            </a:r>
            <a:r>
              <a:rPr kumimoji="1" lang="en-US" altLang="zh-TW" dirty="0"/>
              <a:t>r/</a:t>
            </a:r>
            <a:r>
              <a:rPr kumimoji="1" lang="en-US" altLang="zh-TW" dirty="0" smtClean="0"/>
              <a:t>m32</a:t>
            </a:r>
          </a:p>
          <a:p>
            <a:r>
              <a:rPr kumimoji="1" lang="en-US" altLang="zh-TW" dirty="0" err="1"/>
              <a:t>i</a:t>
            </a:r>
            <a:r>
              <a:rPr kumimoji="1" lang="en-US" altLang="zh-TW" dirty="0" err="1" smtClean="0"/>
              <a:t>nc</a:t>
            </a:r>
            <a:endParaRPr kumimoji="1" lang="en-US" altLang="zh-TW" dirty="0" smtClean="0"/>
          </a:p>
          <a:p>
            <a:r>
              <a:rPr kumimoji="1" lang="en-US" altLang="zh-TW" dirty="0" err="1" smtClean="0"/>
              <a:t>dec</a:t>
            </a:r>
            <a:endParaRPr kumimoji="1"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0772" y="1881273"/>
            <a:ext cx="3524250" cy="19050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2800" y="4089400"/>
            <a:ext cx="5334000" cy="196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3644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Control Instructions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zh-TW" sz="2400" dirty="0" smtClean="0"/>
              <a:t>Flag, each instruction updates some field of flag for future branch</a:t>
            </a:r>
          </a:p>
          <a:p>
            <a:r>
              <a:rPr kumimoji="1" lang="en-US" altLang="zh-TW" sz="2400" dirty="0" smtClean="0"/>
              <a:t>test</a:t>
            </a:r>
          </a:p>
          <a:p>
            <a:pPr lvl="1"/>
            <a:r>
              <a:rPr kumimoji="1" lang="en-US" altLang="zh-TW" sz="2000" dirty="0"/>
              <a:t>Performs a bit-wise logical </a:t>
            </a:r>
            <a:r>
              <a:rPr kumimoji="1" lang="en-US" altLang="zh-TW" sz="2000" dirty="0" smtClean="0"/>
              <a:t>AND</a:t>
            </a:r>
          </a:p>
          <a:p>
            <a:pPr lvl="1"/>
            <a:r>
              <a:rPr kumimoji="1" lang="en-US" altLang="zh-TW" sz="2000" dirty="0"/>
              <a:t>sets the ZF(zero), SF(sign) and PF(parity) flags</a:t>
            </a:r>
            <a:endParaRPr kumimoji="1" lang="en-US" altLang="zh-TW" sz="2000" dirty="0" smtClean="0"/>
          </a:p>
          <a:p>
            <a:r>
              <a:rPr kumimoji="1" lang="en-US" altLang="zh-TW" sz="2400" dirty="0" err="1"/>
              <a:t>c</a:t>
            </a:r>
            <a:r>
              <a:rPr kumimoji="1" lang="en-US" altLang="zh-TW" sz="2400" dirty="0" err="1" smtClean="0"/>
              <a:t>mp</a:t>
            </a:r>
            <a:endParaRPr kumimoji="1" lang="en-US" altLang="zh-TW" sz="2400" dirty="0" smtClean="0"/>
          </a:p>
          <a:p>
            <a:pPr lvl="1"/>
            <a:r>
              <a:rPr kumimoji="1" lang="en-US" altLang="zh-TW" sz="2000" dirty="0"/>
              <a:t>Performs a comparison operation between arg1 and </a:t>
            </a:r>
            <a:r>
              <a:rPr kumimoji="1" lang="en-US" altLang="zh-TW" sz="2000" dirty="0" smtClean="0"/>
              <a:t>arg2</a:t>
            </a:r>
          </a:p>
          <a:p>
            <a:pPr lvl="1"/>
            <a:r>
              <a:rPr kumimoji="1" lang="en-US" altLang="zh-TW" sz="2000" dirty="0" smtClean="0"/>
              <a:t>Set SF,  ZF, PF, </a:t>
            </a:r>
            <a:r>
              <a:rPr kumimoji="1" lang="en-US" altLang="zh-TW" sz="2000" dirty="0"/>
              <a:t>CF, OF and AF</a:t>
            </a:r>
            <a:endParaRPr kumimoji="1" lang="en-US" altLang="zh-TW" sz="2000" dirty="0" smtClean="0"/>
          </a:p>
          <a:p>
            <a:pPr lvl="1"/>
            <a:endParaRPr kumimoji="1" lang="zh-TW" altLang="en-US" sz="20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617" y="4488742"/>
            <a:ext cx="61341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915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Intr. </a:t>
            </a:r>
            <a:r>
              <a:rPr kumimoji="1" lang="en-US" altLang="zh-TW" dirty="0"/>
              <a:t>t</a:t>
            </a:r>
            <a:r>
              <a:rPr kumimoji="1" lang="en-US" altLang="zh-TW" dirty="0" smtClean="0"/>
              <a:t>o Static Analysis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smtClean="0"/>
              <a:t>Static analysis</a:t>
            </a:r>
          </a:p>
          <a:p>
            <a:pPr lvl="1"/>
            <a:r>
              <a:rPr kumimoji="1" lang="en-US" altLang="zh-TW" dirty="0" smtClean="0"/>
              <a:t>Analysis malware without execution</a:t>
            </a:r>
          </a:p>
          <a:p>
            <a:r>
              <a:rPr kumimoji="1" lang="en-US" altLang="zh-TW" dirty="0" smtClean="0"/>
              <a:t>Dynamic analysis</a:t>
            </a:r>
          </a:p>
          <a:p>
            <a:pPr lvl="1"/>
            <a:r>
              <a:rPr kumimoji="1" lang="en-US" altLang="zh-TW" dirty="0" smtClean="0"/>
              <a:t>Execute malware inside controllable environment and monitor it’s behavior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366149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Branch Instruction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/>
              <a:t>JE Jump if Equal ZF=1 </a:t>
            </a:r>
            <a:endParaRPr kumimoji="1" lang="en-US" altLang="zh-TW" dirty="0" smtClean="0"/>
          </a:p>
          <a:p>
            <a:r>
              <a:rPr kumimoji="1" lang="en-US" altLang="zh-TW" dirty="0" smtClean="0"/>
              <a:t>JNE </a:t>
            </a:r>
            <a:r>
              <a:rPr kumimoji="1" lang="en-US" altLang="zh-TW" dirty="0"/>
              <a:t>Jump if Not Equal ZF=0 </a:t>
            </a:r>
            <a:endParaRPr kumimoji="1" lang="en-US" altLang="zh-TW" dirty="0" smtClean="0"/>
          </a:p>
          <a:p>
            <a:r>
              <a:rPr kumimoji="1" lang="en-US" altLang="zh-TW" dirty="0" smtClean="0"/>
              <a:t>JG </a:t>
            </a:r>
            <a:r>
              <a:rPr kumimoji="1" lang="en-US" altLang="zh-TW" dirty="0"/>
              <a:t>Jump if Greater (ZF=0) AND (SF=OF) </a:t>
            </a:r>
            <a:endParaRPr kumimoji="1" lang="en-US" altLang="zh-TW" dirty="0" smtClean="0"/>
          </a:p>
          <a:p>
            <a:r>
              <a:rPr kumimoji="1" lang="en-US" altLang="zh-TW" dirty="0" smtClean="0"/>
              <a:t>JGE </a:t>
            </a:r>
            <a:r>
              <a:rPr kumimoji="1" lang="en-US" altLang="zh-TW" dirty="0"/>
              <a:t>Jump if Greater or Equal SF=OF </a:t>
            </a:r>
            <a:endParaRPr kumimoji="1" lang="en-US" altLang="zh-TW" dirty="0" smtClean="0"/>
          </a:p>
          <a:p>
            <a:r>
              <a:rPr kumimoji="1" lang="en-US" altLang="zh-TW" dirty="0" smtClean="0"/>
              <a:t>JL </a:t>
            </a:r>
            <a:r>
              <a:rPr kumimoji="1" lang="en-US" altLang="zh-TW" dirty="0"/>
              <a:t>Jump if Less SF≠OF </a:t>
            </a:r>
            <a:endParaRPr kumimoji="1" lang="en-US" altLang="zh-TW" dirty="0" smtClean="0"/>
          </a:p>
          <a:p>
            <a:r>
              <a:rPr kumimoji="1" lang="en-US" altLang="zh-TW" dirty="0" smtClean="0"/>
              <a:t>JLE </a:t>
            </a:r>
            <a:r>
              <a:rPr kumimoji="1" lang="en-US" altLang="zh-TW" dirty="0"/>
              <a:t>Jump if Less or Equal (ZF=1) OR (SF≠OF)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634244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Stack Operation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smtClean="0"/>
              <a:t>Stack is the </a:t>
            </a:r>
            <a:r>
              <a:rPr kumimoji="1" lang="en-US" altLang="zh-TW" dirty="0"/>
              <a:t>L</a:t>
            </a:r>
            <a:r>
              <a:rPr kumimoji="1" lang="en-US" altLang="zh-TW" dirty="0" smtClean="0"/>
              <a:t>IFO data structure</a:t>
            </a:r>
          </a:p>
          <a:p>
            <a:pPr lvl="1"/>
            <a:r>
              <a:rPr kumimoji="1" lang="en-US" altLang="zh-TW" dirty="0" smtClean="0"/>
              <a:t>PUSH: put data into top of stack</a:t>
            </a:r>
          </a:p>
          <a:p>
            <a:pPr lvl="1"/>
            <a:r>
              <a:rPr kumimoji="1" lang="en-US" altLang="zh-TW" dirty="0" smtClean="0"/>
              <a:t>POP: get data from top of stack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833158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Function Call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smtClean="0"/>
              <a:t>Call</a:t>
            </a:r>
          </a:p>
          <a:p>
            <a:pPr lvl="1"/>
            <a:r>
              <a:rPr kumimoji="1" lang="en-US" altLang="zh-TW" dirty="0" smtClean="0"/>
              <a:t>Similar to </a:t>
            </a:r>
            <a:r>
              <a:rPr kumimoji="1" lang="en-US" altLang="zh-TW" dirty="0" err="1" smtClean="0"/>
              <a:t>jmp</a:t>
            </a:r>
            <a:r>
              <a:rPr kumimoji="1" lang="en-US" altLang="zh-TW" dirty="0" smtClean="0"/>
              <a:t>, but a </a:t>
            </a:r>
            <a:r>
              <a:rPr kumimoji="1" lang="en-US" altLang="zh-TW" dirty="0"/>
              <a:t>CALL </a:t>
            </a:r>
            <a:r>
              <a:rPr kumimoji="1" lang="en-US" altLang="zh-TW" dirty="0" smtClean="0"/>
              <a:t>stores </a:t>
            </a:r>
            <a:r>
              <a:rPr kumimoji="1" lang="en-US" altLang="zh-TW" dirty="0"/>
              <a:t>the current EIP on the </a:t>
            </a:r>
            <a:r>
              <a:rPr kumimoji="1" lang="en-US" altLang="zh-TW" dirty="0" smtClean="0"/>
              <a:t>stack</a:t>
            </a:r>
          </a:p>
          <a:p>
            <a:r>
              <a:rPr kumimoji="1" lang="en-US" altLang="zh-TW" dirty="0"/>
              <a:t>RET </a:t>
            </a:r>
          </a:p>
          <a:p>
            <a:pPr lvl="1"/>
            <a:r>
              <a:rPr kumimoji="1" lang="en-US" altLang="zh-TW" dirty="0" smtClean="0"/>
              <a:t>Load the address in </a:t>
            </a:r>
            <a:r>
              <a:rPr kumimoji="1" lang="en-US" altLang="zh-TW" dirty="0" err="1" smtClean="0"/>
              <a:t>esp</a:t>
            </a:r>
            <a:r>
              <a:rPr kumimoji="1" lang="en-US" altLang="zh-TW" dirty="0" smtClean="0"/>
              <a:t>, and jump to that address</a:t>
            </a:r>
          </a:p>
          <a:p>
            <a:r>
              <a:rPr kumimoji="1" lang="en-US" altLang="zh-TW" dirty="0"/>
              <a:t>RET </a:t>
            </a:r>
            <a:r>
              <a:rPr kumimoji="1" lang="en-US" altLang="zh-TW" dirty="0" err="1" smtClean="0"/>
              <a:t>num</a:t>
            </a:r>
            <a:endParaRPr kumimoji="1" lang="en-US" altLang="zh-TW" dirty="0" smtClean="0"/>
          </a:p>
          <a:p>
            <a:pPr lvl="1"/>
            <a:r>
              <a:rPr kumimoji="1" lang="en-US" altLang="zh-TW" dirty="0" smtClean="0"/>
              <a:t>Increase </a:t>
            </a:r>
            <a:r>
              <a:rPr kumimoji="1" lang="en-US" altLang="zh-TW" dirty="0" err="1" smtClean="0"/>
              <a:t>esp</a:t>
            </a:r>
            <a:r>
              <a:rPr kumimoji="1" lang="en-US" altLang="zh-TW" dirty="0" smtClean="0"/>
              <a:t> by </a:t>
            </a:r>
            <a:r>
              <a:rPr kumimoji="1" lang="en-US" altLang="zh-TW" dirty="0" err="1" smtClean="0"/>
              <a:t>num</a:t>
            </a:r>
            <a:endParaRPr kumimoji="1" lang="en-US" altLang="zh-TW" dirty="0"/>
          </a:p>
          <a:p>
            <a:pPr lvl="1"/>
            <a:r>
              <a:rPr kumimoji="1" lang="en-US" altLang="zh-TW" dirty="0"/>
              <a:t>Load the address in </a:t>
            </a:r>
            <a:r>
              <a:rPr kumimoji="1" lang="en-US" altLang="zh-TW" dirty="0" err="1"/>
              <a:t>esp</a:t>
            </a:r>
            <a:r>
              <a:rPr kumimoji="1" lang="en-US" altLang="zh-TW" dirty="0"/>
              <a:t>, and jump to that address</a:t>
            </a:r>
          </a:p>
          <a:p>
            <a:pPr lvl="1"/>
            <a:endParaRPr kumimoji="1" lang="en-US" altLang="zh-TW" dirty="0"/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992579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Function Pro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TW" dirty="0"/>
              <a:t>Function Prologue</a:t>
            </a:r>
          </a:p>
          <a:p>
            <a:pPr lvl="1"/>
            <a:r>
              <a:rPr kumimoji="1" lang="en-US" altLang="zh-TW" dirty="0" smtClean="0"/>
              <a:t>Store current EBP</a:t>
            </a:r>
          </a:p>
          <a:p>
            <a:pPr lvl="1"/>
            <a:r>
              <a:rPr kumimoji="1" lang="en-US" altLang="zh-TW" dirty="0" smtClean="0"/>
              <a:t>Save ESP to </a:t>
            </a:r>
            <a:br>
              <a:rPr kumimoji="1" lang="en-US" altLang="zh-TW" dirty="0" smtClean="0"/>
            </a:br>
            <a:r>
              <a:rPr kumimoji="1" lang="en-US" altLang="zh-TW" dirty="0" smtClean="0"/>
              <a:t>current</a:t>
            </a:r>
            <a:r>
              <a:rPr kumimoji="1" lang="en-US" altLang="zh-TW" dirty="0"/>
              <a:t> </a:t>
            </a:r>
            <a:r>
              <a:rPr kumimoji="1" lang="en-US" altLang="zh-TW" dirty="0" smtClean="0"/>
              <a:t>EBP</a:t>
            </a:r>
          </a:p>
          <a:p>
            <a:pPr lvl="1"/>
            <a:r>
              <a:rPr kumimoji="1" lang="en-US" altLang="zh-TW" dirty="0" smtClean="0"/>
              <a:t>Leave space for </a:t>
            </a:r>
            <a:br>
              <a:rPr kumimoji="1" lang="en-US" altLang="zh-TW" dirty="0" smtClean="0"/>
            </a:br>
            <a:r>
              <a:rPr kumimoji="1" lang="en-US" altLang="zh-TW" dirty="0" smtClean="0"/>
              <a:t>local variables </a:t>
            </a:r>
          </a:p>
          <a:p>
            <a:r>
              <a:rPr kumimoji="1" lang="en-US" altLang="zh-TW" dirty="0"/>
              <a:t>Function </a:t>
            </a:r>
            <a:r>
              <a:rPr kumimoji="1" lang="en-US" altLang="zh-TW" dirty="0" smtClean="0"/>
              <a:t>Epilogue</a:t>
            </a:r>
          </a:p>
          <a:p>
            <a:pPr lvl="1"/>
            <a:r>
              <a:rPr kumimoji="1" lang="en-US" altLang="zh-TW" dirty="0" smtClean="0"/>
              <a:t>Set ESP to EBP</a:t>
            </a:r>
          </a:p>
          <a:p>
            <a:pPr lvl="1"/>
            <a:r>
              <a:rPr kumimoji="1" lang="en-US" altLang="zh-TW" dirty="0" smtClean="0"/>
              <a:t>Restore EBP</a:t>
            </a:r>
          </a:p>
          <a:p>
            <a:endParaRPr kumimoji="1"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5421" y="2460977"/>
            <a:ext cx="1807986" cy="925689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3301" y="3915834"/>
            <a:ext cx="1768898" cy="96661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90683" y="2324099"/>
            <a:ext cx="2781300" cy="246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8176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Calling </a:t>
            </a:r>
            <a:r>
              <a:rPr kumimoji="1" lang="en-US" altLang="zh-TW" dirty="0" err="1" smtClean="0"/>
              <a:t>Convension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kumimoji="1" lang="en-US" altLang="zh-TW" dirty="0" smtClean="0"/>
              <a:t>The transition of function arguments must be maintain by assembly programmer, but most case maintain by compiler</a:t>
            </a:r>
          </a:p>
          <a:p>
            <a:r>
              <a:rPr kumimoji="1" lang="en-US" altLang="zh-TW" dirty="0" err="1" smtClean="0"/>
              <a:t>Stdcall</a:t>
            </a:r>
            <a:r>
              <a:rPr kumimoji="1" lang="en-US" altLang="zh-TW" dirty="0" smtClean="0"/>
              <a:t> </a:t>
            </a:r>
          </a:p>
          <a:p>
            <a:pPr lvl="1"/>
            <a:r>
              <a:rPr kumimoji="1" lang="en-US" altLang="zh-TW" dirty="0" smtClean="0"/>
              <a:t>function </a:t>
            </a:r>
            <a:r>
              <a:rPr kumimoji="1" lang="en-US" altLang="zh-TW" dirty="0"/>
              <a:t>arguments are passed from right to left </a:t>
            </a:r>
            <a:endParaRPr kumimoji="1" lang="en-US" altLang="zh-TW" dirty="0" smtClean="0"/>
          </a:p>
          <a:p>
            <a:pPr lvl="1"/>
            <a:r>
              <a:rPr kumimoji="1" lang="en-US" altLang="zh-TW" dirty="0" smtClean="0"/>
              <a:t>the </a:t>
            </a:r>
            <a:r>
              <a:rPr kumimoji="1" lang="en-US" altLang="zh-TW" dirty="0" err="1"/>
              <a:t>calleé</a:t>
            </a:r>
            <a:r>
              <a:rPr kumimoji="1" lang="en-US" altLang="zh-TW" dirty="0"/>
              <a:t> is in charge of cleaning up the stack. </a:t>
            </a:r>
            <a:endParaRPr kumimoji="1" lang="en-US" altLang="zh-TW" dirty="0" smtClean="0"/>
          </a:p>
          <a:p>
            <a:pPr lvl="1"/>
            <a:r>
              <a:rPr kumimoji="1" lang="en-US" altLang="zh-TW" dirty="0" smtClean="0"/>
              <a:t>Return </a:t>
            </a:r>
            <a:r>
              <a:rPr kumimoji="1" lang="en-US" altLang="zh-TW" dirty="0"/>
              <a:t>values are stored in EAX. </a:t>
            </a:r>
            <a:endParaRPr kumimoji="1" lang="en-US" altLang="zh-TW" dirty="0" smtClean="0"/>
          </a:p>
          <a:p>
            <a:r>
              <a:rPr kumimoji="1" lang="en-US" altLang="zh-TW" dirty="0" err="1" smtClean="0"/>
              <a:t>cdecl</a:t>
            </a:r>
            <a:r>
              <a:rPr kumimoji="1" lang="en-US" altLang="zh-TW" dirty="0" smtClean="0"/>
              <a:t> </a:t>
            </a:r>
          </a:p>
          <a:p>
            <a:pPr lvl="1"/>
            <a:r>
              <a:rPr kumimoji="1" lang="en-US" altLang="zh-TW" dirty="0" smtClean="0"/>
              <a:t>The </a:t>
            </a:r>
            <a:r>
              <a:rPr kumimoji="1" lang="en-US" altLang="zh-TW" dirty="0" err="1"/>
              <a:t>cdecl</a:t>
            </a:r>
            <a:r>
              <a:rPr kumimoji="1" lang="en-US" altLang="zh-TW" dirty="0"/>
              <a:t> (short for c declaration) is a calling convention that originates from the C programming language and is used by many C compilers for the x86 architecture</a:t>
            </a:r>
            <a:r>
              <a:rPr kumimoji="1" lang="en-US" altLang="zh-TW" dirty="0" smtClean="0"/>
              <a:t>.</a:t>
            </a:r>
          </a:p>
          <a:p>
            <a:pPr lvl="1"/>
            <a:r>
              <a:rPr kumimoji="1" lang="en-US" altLang="zh-TW" dirty="0" smtClean="0"/>
              <a:t>The </a:t>
            </a:r>
            <a:r>
              <a:rPr kumimoji="1" lang="en-US" altLang="zh-TW" dirty="0"/>
              <a:t>main difference of </a:t>
            </a:r>
            <a:r>
              <a:rPr kumimoji="1" lang="en-US" altLang="zh-TW" dirty="0" err="1"/>
              <a:t>cdecl</a:t>
            </a:r>
            <a:r>
              <a:rPr kumimoji="1" lang="en-US" altLang="zh-TW" dirty="0"/>
              <a:t> and </a:t>
            </a:r>
            <a:r>
              <a:rPr kumimoji="1" lang="en-US" altLang="zh-TW" dirty="0" err="1"/>
              <a:t>stdcall</a:t>
            </a:r>
            <a:r>
              <a:rPr kumimoji="1" lang="en-US" altLang="zh-TW" dirty="0"/>
              <a:t> is that in a </a:t>
            </a:r>
            <a:r>
              <a:rPr kumimoji="1" lang="en-US" altLang="zh-TW" dirty="0" err="1"/>
              <a:t>cdecl</a:t>
            </a:r>
            <a:r>
              <a:rPr kumimoji="1" lang="en-US" altLang="zh-TW" dirty="0"/>
              <a:t>, the caller, not the </a:t>
            </a:r>
            <a:r>
              <a:rPr kumimoji="1" lang="en-US" altLang="zh-TW" dirty="0" err="1"/>
              <a:t>calleé</a:t>
            </a:r>
            <a:r>
              <a:rPr kumimoji="1" lang="en-US" altLang="zh-TW" dirty="0"/>
              <a:t>, is responsible for cleaning up the stack</a:t>
            </a:r>
            <a:r>
              <a:rPr kumimoji="1" lang="en-US" altLang="zh-TW" dirty="0" smtClean="0"/>
              <a:t>.</a:t>
            </a:r>
          </a:p>
          <a:p>
            <a:r>
              <a:rPr kumimoji="1" lang="en-US" altLang="zh-TW" dirty="0" smtClean="0"/>
              <a:t> </a:t>
            </a:r>
            <a:r>
              <a:rPr kumimoji="1" lang="en-US" altLang="zh-TW" dirty="0" err="1" smtClean="0"/>
              <a:t>pascal</a:t>
            </a:r>
            <a:r>
              <a:rPr kumimoji="1" lang="en-US" altLang="zh-TW" dirty="0" smtClean="0"/>
              <a:t> </a:t>
            </a:r>
          </a:p>
          <a:p>
            <a:pPr lvl="1"/>
            <a:r>
              <a:rPr kumimoji="1" lang="en-US" altLang="zh-TW" dirty="0" smtClean="0"/>
              <a:t>The </a:t>
            </a:r>
            <a:r>
              <a:rPr kumimoji="1" lang="en-US" altLang="zh-TW" dirty="0" err="1"/>
              <a:t>pascal</a:t>
            </a:r>
            <a:r>
              <a:rPr kumimoji="1" lang="en-US" altLang="zh-TW" dirty="0"/>
              <a:t> calling convention origins from the Pascal programming </a:t>
            </a:r>
            <a:r>
              <a:rPr kumimoji="1" lang="en-US" altLang="zh-TW" dirty="0" smtClean="0"/>
              <a:t>language</a:t>
            </a:r>
          </a:p>
          <a:p>
            <a:pPr lvl="1"/>
            <a:r>
              <a:rPr kumimoji="1" lang="en-US" altLang="zh-TW" dirty="0" smtClean="0"/>
              <a:t>The </a:t>
            </a:r>
            <a:r>
              <a:rPr kumimoji="1" lang="en-US" altLang="zh-TW" dirty="0"/>
              <a:t>main difference between it and </a:t>
            </a:r>
            <a:r>
              <a:rPr kumimoji="1" lang="en-US" altLang="zh-TW" dirty="0" err="1"/>
              <a:t>stdcall</a:t>
            </a:r>
            <a:r>
              <a:rPr kumimoji="1" lang="en-US" altLang="zh-TW" dirty="0"/>
              <a:t> is that the parameters are pushed to the stack from left to right. </a:t>
            </a:r>
            <a:endParaRPr kumimoji="1" lang="en-US" altLang="zh-TW" dirty="0" smtClean="0"/>
          </a:p>
          <a:p>
            <a:r>
              <a:rPr kumimoji="1" lang="en-US" altLang="zh-TW" dirty="0" err="1" smtClean="0"/>
              <a:t>fastcall</a:t>
            </a:r>
            <a:r>
              <a:rPr kumimoji="1" lang="en-US" altLang="zh-TW" dirty="0" smtClean="0"/>
              <a:t> </a:t>
            </a:r>
          </a:p>
          <a:p>
            <a:pPr lvl="1"/>
            <a:r>
              <a:rPr kumimoji="1" lang="en-US" altLang="zh-TW" dirty="0" smtClean="0"/>
              <a:t>The </a:t>
            </a:r>
            <a:r>
              <a:rPr kumimoji="1" lang="en-US" altLang="zh-TW" dirty="0" err="1"/>
              <a:t>fastcall</a:t>
            </a:r>
            <a:r>
              <a:rPr kumimoji="1" lang="en-US" altLang="zh-TW" dirty="0"/>
              <a:t> is a non-standardized calling convention</a:t>
            </a:r>
            <a:r>
              <a:rPr kumimoji="1" lang="en-US" altLang="zh-TW" dirty="0" smtClean="0"/>
              <a:t>.</a:t>
            </a:r>
          </a:p>
          <a:p>
            <a:pPr lvl="1"/>
            <a:r>
              <a:rPr kumimoji="1" lang="en-US" altLang="zh-TW" dirty="0" smtClean="0"/>
              <a:t>the </a:t>
            </a:r>
            <a:r>
              <a:rPr kumimoji="1" lang="en-US" altLang="zh-TW" dirty="0" err="1"/>
              <a:t>fastcall</a:t>
            </a:r>
            <a:r>
              <a:rPr kumimoji="1" lang="en-US" altLang="zh-TW" dirty="0"/>
              <a:t> convention tends to load them into registers. This results in less memory interaction and increases the performance of a </a:t>
            </a:r>
            <a:r>
              <a:rPr kumimoji="1" lang="en-US" altLang="zh-TW" dirty="0" smtClean="0"/>
              <a:t>call.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80565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Function Call </a:t>
            </a:r>
            <a:r>
              <a:rPr kumimoji="1" lang="en-US" altLang="zh-TW" dirty="0" smtClean="0"/>
              <a:t>Structure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smtClean="0"/>
              <a:t> Function Call Structure</a:t>
            </a:r>
          </a:p>
          <a:p>
            <a:endParaRPr kumimoji="1" lang="en-US" altLang="zh-TW" dirty="0"/>
          </a:p>
          <a:p>
            <a:endParaRPr kumimoji="1" lang="en-US" altLang="zh-TW" dirty="0" smtClean="0"/>
          </a:p>
          <a:p>
            <a:endParaRPr kumimoji="1" lang="en-US" altLang="zh-TW" dirty="0"/>
          </a:p>
          <a:p>
            <a:r>
              <a:rPr kumimoji="1" lang="en-US" altLang="zh-TW" dirty="0" smtClean="0"/>
              <a:t> </a:t>
            </a:r>
            <a:endParaRPr kumimoji="1"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7658" y="2544232"/>
            <a:ext cx="2609850" cy="1600200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1509" y="2819398"/>
            <a:ext cx="1762125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5092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Branch </a:t>
            </a:r>
            <a:r>
              <a:rPr kumimoji="1" lang="en-US" altLang="zh-TW" dirty="0" smtClean="0"/>
              <a:t>Structure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smtClean="0"/>
              <a:t>Branch Structure</a:t>
            </a:r>
            <a:endParaRPr kumimoji="1"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034" y="2858911"/>
            <a:ext cx="1743075" cy="14224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5685" y="3094570"/>
            <a:ext cx="2680981" cy="3396545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40617" y="1824567"/>
            <a:ext cx="2705100" cy="134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35780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Do-For loop 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/>
              <a:t>Do-For loop </a:t>
            </a:r>
            <a:endParaRPr kumimoji="1"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317" y="2449689"/>
            <a:ext cx="1971675" cy="1168400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0250" y="1964266"/>
            <a:ext cx="2667000" cy="461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34033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IDA Pro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IDA Pro is the most well-known dissemble/decompile tool for reversing</a:t>
            </a:r>
          </a:p>
          <a:p>
            <a:pPr lvl="1"/>
            <a:r>
              <a:rPr lang="en-US" altLang="zh-TW" dirty="0" smtClean="0"/>
              <a:t>Disassemble</a:t>
            </a:r>
          </a:p>
          <a:p>
            <a:pPr lvl="1"/>
            <a:r>
              <a:rPr lang="en-US" altLang="zh-TW" dirty="0" smtClean="0"/>
              <a:t>Friendly GUI</a:t>
            </a:r>
          </a:p>
          <a:p>
            <a:pPr lvl="1"/>
            <a:r>
              <a:rPr lang="en-US" altLang="zh-TW" dirty="0" err="1" smtClean="0"/>
              <a:t>Decopiler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Debugger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7066887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Overview</a:t>
            </a:r>
            <a:endParaRPr kumimoji="1"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972" y="1260527"/>
            <a:ext cx="7771276" cy="5581327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602972" y="2822090"/>
            <a:ext cx="5888594" cy="2899057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193114" y="2817011"/>
            <a:ext cx="4156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dirty="0" smtClean="0">
                <a:solidFill>
                  <a:srgbClr val="FF0000"/>
                </a:solidFill>
              </a:rPr>
              <a:t>Assembly and Control Flow View</a:t>
            </a:r>
            <a:endParaRPr kumimoji="1" lang="zh-TW" altLang="en-US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602972" y="5721147"/>
            <a:ext cx="7771276" cy="1119175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6491566" y="4257259"/>
            <a:ext cx="1693453" cy="1463888"/>
          </a:xfrm>
          <a:prstGeom prst="rect">
            <a:avLst/>
          </a:prstGeom>
          <a:noFill/>
          <a:ln w="38100" cmpd="sng"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3348417" y="5721147"/>
            <a:ext cx="3143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dirty="0" smtClean="0">
                <a:solidFill>
                  <a:srgbClr val="008000"/>
                </a:solidFill>
              </a:rPr>
              <a:t>Message View</a:t>
            </a:r>
            <a:endParaRPr kumimoji="1" lang="zh-TW" altLang="en-US" dirty="0">
              <a:solidFill>
                <a:srgbClr val="008000"/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6491566" y="4676765"/>
            <a:ext cx="1656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dirty="0" smtClean="0">
                <a:solidFill>
                  <a:srgbClr val="0000FF"/>
                </a:solidFill>
              </a:rPr>
              <a:t>Control Flow View</a:t>
            </a:r>
            <a:endParaRPr kumimoji="1" lang="zh-TW" alt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856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Information from Static Analysis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What information we can get from static analysis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8680698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Functionality(1)</a:t>
            </a:r>
            <a:endParaRPr kumimoji="1"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/>
          <a:srcRect b="79376"/>
          <a:stretch/>
        </p:blipFill>
        <p:spPr>
          <a:xfrm>
            <a:off x="-1" y="1656478"/>
            <a:ext cx="9168459" cy="1358027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2283595" y="2552709"/>
            <a:ext cx="2103985" cy="230898"/>
          </a:xfrm>
          <a:prstGeom prst="rect">
            <a:avLst/>
          </a:prstGeom>
          <a:noFill/>
          <a:ln w="3810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457201" y="2551177"/>
            <a:ext cx="1736590" cy="230898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5388257" y="2552708"/>
            <a:ext cx="538826" cy="230899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5927083" y="2538349"/>
            <a:ext cx="1103310" cy="245258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192438" y="3540440"/>
            <a:ext cx="20911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dirty="0" smtClean="0"/>
              <a:t>Convert Current Location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zh-TW" dirty="0" smtClean="0"/>
              <a:t>DATA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zh-TW" dirty="0" smtClean="0"/>
              <a:t>Instruction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zh-TW" dirty="0" smtClean="0"/>
              <a:t>String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zh-TW" dirty="0" smtClean="0"/>
              <a:t>Self-defined Data Structure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zh-TW" dirty="0" smtClean="0"/>
              <a:t>Array</a:t>
            </a:r>
            <a:endParaRPr kumimoji="1"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2296423" y="3550202"/>
            <a:ext cx="20911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dirty="0" smtClean="0"/>
              <a:t>Convert </a:t>
            </a:r>
            <a:r>
              <a:rPr kumimoji="1" lang="en-US" altLang="zh-TW" dirty="0" err="1" smtClean="0"/>
              <a:t>Oprand</a:t>
            </a:r>
            <a:endParaRPr kumimoji="1" lang="en-US" altLang="zh-TW" dirty="0" smtClean="0"/>
          </a:p>
          <a:p>
            <a:pPr marL="285750" indent="-285750">
              <a:buFont typeface="Arial"/>
              <a:buChar char="•"/>
            </a:pPr>
            <a:r>
              <a:rPr kumimoji="1" lang="en-US" altLang="zh-TW" dirty="0" smtClean="0"/>
              <a:t>Offset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zh-TW" dirty="0" smtClean="0"/>
              <a:t>Hex/Oct/Dec/Bin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zh-TW" dirty="0" smtClean="0"/>
              <a:t>Constant Char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zh-TW" dirty="0" smtClean="0"/>
              <a:t>Segment-based </a:t>
            </a:r>
            <a:r>
              <a:rPr kumimoji="1" lang="en-US" altLang="zh-TW" dirty="0" err="1" smtClean="0"/>
              <a:t>Var</a:t>
            </a:r>
            <a:endParaRPr kumimoji="1" lang="en-US" altLang="zh-TW" dirty="0" smtClean="0"/>
          </a:p>
          <a:p>
            <a:pPr marL="285750" indent="-285750">
              <a:buFont typeface="Arial"/>
              <a:buChar char="•"/>
            </a:pPr>
            <a:r>
              <a:rPr kumimoji="1" lang="en-US" altLang="zh-TW" dirty="0" smtClean="0"/>
              <a:t>Stack-based </a:t>
            </a:r>
            <a:r>
              <a:rPr kumimoji="1" lang="en-US" altLang="zh-TW" dirty="0" err="1" smtClean="0"/>
              <a:t>Var</a:t>
            </a:r>
            <a:endParaRPr kumimoji="1" lang="en-US" altLang="zh-TW" dirty="0" smtClean="0"/>
          </a:p>
          <a:p>
            <a:pPr marL="285750" indent="-285750">
              <a:buFont typeface="Arial"/>
              <a:buChar char="•"/>
            </a:pPr>
            <a:r>
              <a:rPr kumimoji="1" lang="en-US" altLang="zh-TW" dirty="0" smtClean="0"/>
              <a:t>….</a:t>
            </a:r>
            <a:endParaRPr kumimoji="1"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4527152" y="3014505"/>
            <a:ext cx="2091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dirty="0" smtClean="0"/>
              <a:t>Fun Call Window</a:t>
            </a:r>
            <a:endParaRPr kumimoji="1" lang="zh-TW" altLang="en-US" dirty="0"/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 rotWithShape="1">
          <a:blip r:embed="rId3"/>
          <a:srcRect r="43698"/>
          <a:stretch/>
        </p:blipFill>
        <p:spPr>
          <a:xfrm>
            <a:off x="4548220" y="3383837"/>
            <a:ext cx="1750909" cy="1871036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73161" y="5988662"/>
            <a:ext cx="2445148" cy="599997"/>
          </a:xfrm>
          <a:prstGeom prst="rect">
            <a:avLst/>
          </a:prstGeom>
        </p:spPr>
      </p:pic>
      <p:sp>
        <p:nvSpPr>
          <p:cNvPr id="14" name="文字方塊 13"/>
          <p:cNvSpPr txBox="1"/>
          <p:nvPr/>
        </p:nvSpPr>
        <p:spPr>
          <a:xfrm>
            <a:off x="4792488" y="5489194"/>
            <a:ext cx="1134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dirty="0" err="1" smtClean="0"/>
              <a:t>Xref</a:t>
            </a:r>
            <a:r>
              <a:rPr kumimoji="1" lang="en-US" altLang="zh-TW" dirty="0" smtClean="0"/>
              <a:t> Table</a:t>
            </a:r>
            <a:endParaRPr kumimoji="1" lang="zh-TW" altLang="en-US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7305458" y="3171108"/>
            <a:ext cx="76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dirty="0" smtClean="0"/>
              <a:t>Graph </a:t>
            </a:r>
            <a:endParaRPr kumimoji="1" lang="zh-TW" altLang="en-US" dirty="0"/>
          </a:p>
        </p:txBody>
      </p:sp>
      <p:pic>
        <p:nvPicPr>
          <p:cNvPr id="16" name="圖片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95549" y="3775094"/>
            <a:ext cx="2448450" cy="1661735"/>
          </a:xfrm>
          <a:prstGeom prst="rect">
            <a:avLst/>
          </a:prstGeom>
        </p:spPr>
      </p:pic>
      <p:cxnSp>
        <p:nvCxnSpPr>
          <p:cNvPr id="18" name="直線箭頭接點 17"/>
          <p:cNvCxnSpPr>
            <a:stCxn id="6" idx="2"/>
            <a:endCxn id="9" idx="0"/>
          </p:cNvCxnSpPr>
          <p:nvPr/>
        </p:nvCxnSpPr>
        <p:spPr>
          <a:xfrm flipH="1">
            <a:off x="1238017" y="2782075"/>
            <a:ext cx="87479" cy="7583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0" name="直線箭頭接點 19"/>
          <p:cNvCxnSpPr>
            <a:stCxn id="5" idx="2"/>
            <a:endCxn id="10" idx="0"/>
          </p:cNvCxnSpPr>
          <p:nvPr/>
        </p:nvCxnSpPr>
        <p:spPr>
          <a:xfrm>
            <a:off x="3335588" y="2783607"/>
            <a:ext cx="6414" cy="7665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直線箭頭接點 21"/>
          <p:cNvCxnSpPr>
            <a:stCxn id="7" idx="2"/>
            <a:endCxn id="11" idx="0"/>
          </p:cNvCxnSpPr>
          <p:nvPr/>
        </p:nvCxnSpPr>
        <p:spPr>
          <a:xfrm flipH="1">
            <a:off x="5572731" y="2783607"/>
            <a:ext cx="84939" cy="2308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直線箭頭接點 23"/>
          <p:cNvCxnSpPr>
            <a:stCxn id="8" idx="2"/>
            <a:endCxn id="15" idx="0"/>
          </p:cNvCxnSpPr>
          <p:nvPr/>
        </p:nvCxnSpPr>
        <p:spPr>
          <a:xfrm>
            <a:off x="6478738" y="2783607"/>
            <a:ext cx="1208665" cy="38750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文字方塊 24"/>
          <p:cNvSpPr txBox="1"/>
          <p:nvPr/>
        </p:nvSpPr>
        <p:spPr>
          <a:xfrm>
            <a:off x="457201" y="5988662"/>
            <a:ext cx="32632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dirty="0" smtClean="0"/>
              <a:t>Once The disassemble make mistake, you can fix it yourself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9343277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Functionality(2)</a:t>
            </a:r>
            <a:endParaRPr kumimoji="1"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/>
          <a:srcRect b="79376"/>
          <a:stretch/>
        </p:blipFill>
        <p:spPr>
          <a:xfrm>
            <a:off x="-1" y="1656478"/>
            <a:ext cx="9168459" cy="1358027"/>
          </a:xfrm>
          <a:prstGeom prst="rect">
            <a:avLst/>
          </a:prstGeom>
        </p:spPr>
      </p:pic>
      <p:sp>
        <p:nvSpPr>
          <p:cNvPr id="17" name="矩形 16"/>
          <p:cNvSpPr/>
          <p:nvPr/>
        </p:nvSpPr>
        <p:spPr>
          <a:xfrm>
            <a:off x="3322758" y="2283329"/>
            <a:ext cx="218095" cy="256553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3" name="矩形 22"/>
          <p:cNvSpPr/>
          <p:nvPr/>
        </p:nvSpPr>
        <p:spPr>
          <a:xfrm>
            <a:off x="3566511" y="2281796"/>
            <a:ext cx="218095" cy="256553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5" name="矩形 24"/>
          <p:cNvSpPr/>
          <p:nvPr/>
        </p:nvSpPr>
        <p:spPr>
          <a:xfrm>
            <a:off x="3783054" y="2281793"/>
            <a:ext cx="218095" cy="256553"/>
          </a:xfrm>
          <a:prstGeom prst="rect">
            <a:avLst/>
          </a:prstGeom>
          <a:noFill/>
          <a:ln w="38100" cmpd="sng"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7" name="矩形 26"/>
          <p:cNvSpPr/>
          <p:nvPr/>
        </p:nvSpPr>
        <p:spPr>
          <a:xfrm>
            <a:off x="4204865" y="2291552"/>
            <a:ext cx="218095" cy="256553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9" name="文字方塊 18"/>
          <p:cNvSpPr txBox="1"/>
          <p:nvPr/>
        </p:nvSpPr>
        <p:spPr>
          <a:xfrm>
            <a:off x="21014" y="3194093"/>
            <a:ext cx="183922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dirty="0" smtClean="0"/>
              <a:t>Export Function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zh-TW" dirty="0" smtClean="0"/>
              <a:t>List functions export to other Binary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zh-TW" dirty="0" smtClean="0"/>
              <a:t>DLL, entry point</a:t>
            </a:r>
            <a:endParaRPr kumimoji="1" lang="zh-TW" altLang="en-US" dirty="0"/>
          </a:p>
        </p:txBody>
      </p:sp>
      <p:sp>
        <p:nvSpPr>
          <p:cNvPr id="28" name="文字方塊 27"/>
          <p:cNvSpPr txBox="1"/>
          <p:nvPr/>
        </p:nvSpPr>
        <p:spPr>
          <a:xfrm>
            <a:off x="1972739" y="3192560"/>
            <a:ext cx="1839224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dirty="0" smtClean="0"/>
              <a:t>Import Function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zh-TW" dirty="0" smtClean="0"/>
              <a:t>Functions included from other files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zh-TW" dirty="0" smtClean="0"/>
              <a:t>Import function can help you to guess the behavior of program</a:t>
            </a:r>
            <a:endParaRPr kumimoji="1" lang="zh-TW" altLang="en-US" dirty="0"/>
          </a:p>
        </p:txBody>
      </p:sp>
      <p:sp>
        <p:nvSpPr>
          <p:cNvPr id="29" name="文字方塊 28"/>
          <p:cNvSpPr txBox="1"/>
          <p:nvPr/>
        </p:nvSpPr>
        <p:spPr>
          <a:xfrm>
            <a:off x="3924464" y="3192560"/>
            <a:ext cx="183922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dirty="0" smtClean="0"/>
              <a:t>Names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zh-TW" dirty="0" smtClean="0"/>
              <a:t>Function Name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zh-TW" dirty="0" smtClean="0"/>
              <a:t>Variable Names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zh-TW" dirty="0" smtClean="0"/>
              <a:t>Strings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zh-TW" dirty="0" smtClean="0"/>
              <a:t>For problem with debugger information inside, names can be useful</a:t>
            </a:r>
            <a:endParaRPr kumimoji="1" lang="zh-TW" altLang="en-US" dirty="0"/>
          </a:p>
        </p:txBody>
      </p:sp>
      <p:sp>
        <p:nvSpPr>
          <p:cNvPr id="31" name="文字方塊 30"/>
          <p:cNvSpPr txBox="1"/>
          <p:nvPr/>
        </p:nvSpPr>
        <p:spPr>
          <a:xfrm>
            <a:off x="5557598" y="3196588"/>
            <a:ext cx="195711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dirty="0" smtClean="0"/>
              <a:t>Strings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zh-TW" dirty="0" smtClean="0"/>
              <a:t>All strings use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zh-TW" dirty="0" smtClean="0"/>
              <a:t>For some easy problem, this can help you to get flag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zh-TW" dirty="0" smtClean="0"/>
              <a:t>For other problem, it still give you quick look to program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3814138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Useful Hotkeys</a:t>
            </a:r>
            <a:endParaRPr kumimoji="1"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004681"/>
              </p:ext>
            </p:extLst>
          </p:nvPr>
        </p:nvGraphicFramePr>
        <p:xfrm>
          <a:off x="1524000" y="2384731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2228"/>
                <a:gridCol w="3201772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Function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Hotkey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TW" dirty="0" smtClean="0"/>
                        <a:t>Strings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TW" dirty="0" smtClean="0"/>
                        <a:t>Shift+F12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Jump to operand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Enter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Jump to previous position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ESC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Jump to next position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err="1" smtClean="0"/>
                        <a:t>Ctrl+Enter</a:t>
                      </a:r>
                      <a:endParaRPr lang="en-US" altLang="zh-TW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Jump to address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G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Jump to entry point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/>
                        <a:t>Ctrl+E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Sequence of bytes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/>
                        <a:t>Alt+B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smtClean="0"/>
              <a:t>List of useful hotkeys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4866334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Practice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Reverse encryption </a:t>
            </a:r>
            <a:r>
              <a:rPr lang="en-US" altLang="zh-TW" dirty="0" err="1" smtClean="0"/>
              <a:t>algo</a:t>
            </a:r>
            <a:r>
              <a:rPr lang="en-US" altLang="zh-TW" dirty="0" smtClean="0"/>
              <a:t> in </a:t>
            </a:r>
            <a:r>
              <a:rPr lang="en-US" altLang="zh-TW" dirty="0" err="1" smtClean="0"/>
              <a:t>bot.exe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4600382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err="1" smtClean="0"/>
              <a:t>Decompiler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err="1" smtClean="0"/>
              <a:t>Decompiler</a:t>
            </a:r>
            <a:r>
              <a:rPr kumimoji="1" lang="en-US" altLang="zh-TW" dirty="0" smtClean="0"/>
              <a:t> can help you to transfer assembly into C code</a:t>
            </a:r>
          </a:p>
          <a:p>
            <a:pPr lvl="1"/>
            <a:r>
              <a:rPr kumimoji="1" lang="en-US" altLang="zh-TW" dirty="0" smtClean="0"/>
              <a:t>More easy to read</a:t>
            </a:r>
          </a:p>
          <a:p>
            <a:endParaRPr kumimoji="1" lang="en-US" altLang="zh-TW" dirty="0"/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1011249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But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err="1" smtClean="0"/>
              <a:t>Decompiler</a:t>
            </a:r>
            <a:r>
              <a:rPr kumimoji="1" lang="en-US" altLang="zh-TW" dirty="0" smtClean="0"/>
              <a:t> result is not perfect</a:t>
            </a:r>
          </a:p>
          <a:p>
            <a:pPr lvl="1"/>
            <a:r>
              <a:rPr kumimoji="1" lang="en-US" altLang="zh-TW" dirty="0" smtClean="0"/>
              <a:t>Most of time is buggy</a:t>
            </a:r>
          </a:p>
          <a:p>
            <a:pPr lvl="1"/>
            <a:r>
              <a:rPr kumimoji="1" lang="en-US" altLang="zh-TW" dirty="0" smtClean="0"/>
              <a:t>Lack of source code level information</a:t>
            </a:r>
          </a:p>
          <a:p>
            <a:r>
              <a:rPr kumimoji="1" lang="en-US" altLang="zh-TW" dirty="0" smtClean="0"/>
              <a:t>May not support All platform</a:t>
            </a:r>
          </a:p>
          <a:p>
            <a:pPr lvl="1"/>
            <a:r>
              <a:rPr kumimoji="1" lang="en-US" altLang="zh-TW" dirty="0" smtClean="0"/>
              <a:t>Arm</a:t>
            </a:r>
          </a:p>
          <a:p>
            <a:pPr lvl="1"/>
            <a:r>
              <a:rPr kumimoji="1" lang="en-US" altLang="zh-TW" dirty="0" smtClean="0"/>
              <a:t>X86</a:t>
            </a:r>
          </a:p>
          <a:p>
            <a:pPr lvl="1"/>
            <a:r>
              <a:rPr kumimoji="1" lang="en-US" altLang="zh-TW" dirty="0" smtClean="0"/>
              <a:t>X64</a:t>
            </a:r>
          </a:p>
          <a:p>
            <a:pPr lvl="1"/>
            <a:r>
              <a:rPr kumimoji="1" lang="en-US" altLang="zh-TW" dirty="0" smtClean="0"/>
              <a:t>…..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0236073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Reversing Concept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smtClean="0"/>
              <a:t>Identify important part of program</a:t>
            </a:r>
          </a:p>
          <a:p>
            <a:r>
              <a:rPr kumimoji="1" lang="en-US" altLang="zh-TW" dirty="0" smtClean="0"/>
              <a:t>Backward tracking user data</a:t>
            </a:r>
          </a:p>
          <a:p>
            <a:r>
              <a:rPr kumimoji="1" lang="en-US" altLang="zh-TW" dirty="0" smtClean="0"/>
              <a:t>Forward tracking interesting API function</a:t>
            </a:r>
          </a:p>
          <a:p>
            <a:r>
              <a:rPr kumimoji="1" lang="en-US" altLang="zh-TW" dirty="0" smtClean="0"/>
              <a:t>Convert back to C code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7745377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Identify important part of program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smtClean="0"/>
              <a:t>Identify what you interesting</a:t>
            </a:r>
          </a:p>
          <a:p>
            <a:pPr lvl="1"/>
            <a:r>
              <a:rPr kumimoji="1" lang="en-US" altLang="zh-TW" dirty="0" smtClean="0"/>
              <a:t>Strings: ‘flag’, ‘key’, ….</a:t>
            </a:r>
          </a:p>
          <a:p>
            <a:pPr lvl="1"/>
            <a:r>
              <a:rPr kumimoji="1" lang="en-US" altLang="zh-TW" dirty="0" smtClean="0"/>
              <a:t>Function to read input: </a:t>
            </a:r>
            <a:r>
              <a:rPr kumimoji="1" lang="en-US" altLang="zh-TW" dirty="0" err="1" smtClean="0"/>
              <a:t>scanf</a:t>
            </a:r>
            <a:r>
              <a:rPr kumimoji="1" lang="en-US" altLang="zh-TW" dirty="0" smtClean="0"/>
              <a:t>(), gets(),…</a:t>
            </a:r>
          </a:p>
          <a:p>
            <a:pPr lvl="1"/>
            <a:r>
              <a:rPr kumimoji="1" lang="en-US" altLang="zh-TW" dirty="0" smtClean="0"/>
              <a:t>Function for network communication: </a:t>
            </a:r>
            <a:r>
              <a:rPr kumimoji="1" lang="en-US" altLang="zh-TW" dirty="0" err="1" smtClean="0"/>
              <a:t>recv</a:t>
            </a:r>
            <a:r>
              <a:rPr kumimoji="1" lang="en-US" altLang="zh-TW" dirty="0" smtClean="0"/>
              <a:t>(), send()</a:t>
            </a:r>
          </a:p>
          <a:p>
            <a:pPr lvl="1"/>
            <a:r>
              <a:rPr kumimoji="1" lang="en-US" altLang="zh-TW" dirty="0" smtClean="0"/>
              <a:t>Read/Write file </a:t>
            </a:r>
          </a:p>
          <a:p>
            <a:pPr lvl="1"/>
            <a:r>
              <a:rPr kumimoji="1" lang="en-US" altLang="zh-TW" dirty="0" smtClean="0"/>
              <a:t>….. 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3598270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Backward tracking user data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smtClean="0"/>
              <a:t>Most program </a:t>
            </a:r>
            <a:r>
              <a:rPr kumimoji="1" lang="en-US" altLang="zh-TW" dirty="0" err="1" smtClean="0"/>
              <a:t>vulns</a:t>
            </a:r>
            <a:r>
              <a:rPr kumimoji="1" lang="en-US" altLang="zh-TW" dirty="0" smtClean="0"/>
              <a:t> must be trigger by user input</a:t>
            </a:r>
          </a:p>
          <a:p>
            <a:pPr lvl="1"/>
            <a:r>
              <a:rPr kumimoji="1" lang="en-US" altLang="zh-TW" dirty="0" smtClean="0"/>
              <a:t>You can not(or difficult) to attack a function independent to your input</a:t>
            </a:r>
          </a:p>
          <a:p>
            <a:r>
              <a:rPr kumimoji="1" lang="en-US" altLang="zh-TW" dirty="0" smtClean="0"/>
              <a:t>Keep track about variables affect by your input</a:t>
            </a:r>
          </a:p>
          <a:p>
            <a:pPr lvl="1"/>
            <a:r>
              <a:rPr kumimoji="1" lang="en-US" altLang="zh-TW" dirty="0" smtClean="0"/>
              <a:t>Data Propagate</a:t>
            </a:r>
          </a:p>
          <a:p>
            <a:r>
              <a:rPr kumimoji="1" lang="en-US" altLang="zh-TW" dirty="0" smtClean="0"/>
              <a:t>Data Dependency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754619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TW" dirty="0" smtClean="0"/>
              <a:t>Forward tracking interesting API function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zh-TW" dirty="0" smtClean="0"/>
              <a:t>Most </a:t>
            </a:r>
            <a:r>
              <a:rPr kumimoji="1" lang="en-US" altLang="zh-TW" dirty="0" err="1" smtClean="0"/>
              <a:t>vuln</a:t>
            </a:r>
            <a:r>
              <a:rPr kumimoji="1" lang="en-US" altLang="zh-TW" dirty="0" smtClean="0"/>
              <a:t> are cause by some certain functions</a:t>
            </a:r>
          </a:p>
          <a:p>
            <a:pPr lvl="1"/>
            <a:r>
              <a:rPr kumimoji="1" lang="en-US" altLang="zh-TW" dirty="0" err="1" smtClean="0"/>
              <a:t>strcpy</a:t>
            </a:r>
            <a:r>
              <a:rPr kumimoji="1" lang="en-US" altLang="zh-TW" dirty="0" smtClean="0"/>
              <a:t>()</a:t>
            </a:r>
          </a:p>
          <a:p>
            <a:pPr lvl="1"/>
            <a:r>
              <a:rPr kumimoji="1" lang="en-US" altLang="zh-TW" dirty="0" err="1"/>
              <a:t>m</a:t>
            </a:r>
            <a:r>
              <a:rPr kumimoji="1" lang="en-US" altLang="zh-TW" dirty="0" err="1" smtClean="0"/>
              <a:t>emcpy</a:t>
            </a:r>
            <a:r>
              <a:rPr kumimoji="1" lang="en-US" altLang="zh-TW" dirty="0" smtClean="0"/>
              <a:t>()</a:t>
            </a:r>
          </a:p>
          <a:p>
            <a:pPr lvl="1"/>
            <a:r>
              <a:rPr kumimoji="1" lang="en-US" altLang="zh-TW" dirty="0" err="1"/>
              <a:t>s</a:t>
            </a:r>
            <a:r>
              <a:rPr kumimoji="1" lang="en-US" altLang="zh-TW" dirty="0" err="1" smtClean="0"/>
              <a:t>canf</a:t>
            </a:r>
            <a:r>
              <a:rPr kumimoji="1" lang="en-US" altLang="zh-TW" dirty="0" smtClean="0"/>
              <a:t>()</a:t>
            </a:r>
          </a:p>
          <a:p>
            <a:pPr lvl="1"/>
            <a:r>
              <a:rPr kumimoji="1" lang="en-US" altLang="zh-TW" dirty="0" err="1"/>
              <a:t>p</a:t>
            </a:r>
            <a:r>
              <a:rPr kumimoji="1" lang="en-US" altLang="zh-TW" dirty="0" err="1" smtClean="0"/>
              <a:t>rintf</a:t>
            </a:r>
            <a:r>
              <a:rPr kumimoji="1" lang="en-US" altLang="zh-TW" dirty="0" smtClean="0"/>
              <a:t>()</a:t>
            </a:r>
          </a:p>
          <a:p>
            <a:pPr lvl="1"/>
            <a:r>
              <a:rPr kumimoji="1" lang="en-US" altLang="zh-TW" dirty="0" err="1"/>
              <a:t>s</a:t>
            </a:r>
            <a:r>
              <a:rPr kumimoji="1" lang="en-US" altLang="zh-TW" dirty="0" err="1" smtClean="0"/>
              <a:t>trcat</a:t>
            </a:r>
            <a:r>
              <a:rPr kumimoji="1" lang="en-US" altLang="zh-TW" dirty="0" smtClean="0"/>
              <a:t>()</a:t>
            </a:r>
          </a:p>
          <a:p>
            <a:pPr lvl="1"/>
            <a:r>
              <a:rPr kumimoji="1" lang="en-US" altLang="zh-TW" dirty="0" smtClean="0"/>
              <a:t>…..</a:t>
            </a:r>
          </a:p>
          <a:p>
            <a:r>
              <a:rPr kumimoji="1" lang="en-US" altLang="zh-TW" dirty="0" smtClean="0"/>
              <a:t>Try to trigger these functions</a:t>
            </a:r>
          </a:p>
          <a:p>
            <a:r>
              <a:rPr kumimoji="1" lang="en-US" altLang="zh-TW" dirty="0" smtClean="0"/>
              <a:t>Analysis control flow and make strategy to enforce program </a:t>
            </a:r>
            <a:r>
              <a:rPr kumimoji="1" lang="en-US" altLang="zh-TW" dirty="0" err="1" smtClean="0"/>
              <a:t>goto</a:t>
            </a:r>
            <a:r>
              <a:rPr kumimoji="1" lang="en-US" altLang="zh-TW" dirty="0" smtClean="0"/>
              <a:t> these functions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34451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Information from Static Analysis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What information we can get from static analysis</a:t>
            </a:r>
          </a:p>
          <a:p>
            <a:pPr lvl="1"/>
            <a:r>
              <a:rPr lang="en-US" altLang="zh-TW" dirty="0" smtClean="0"/>
              <a:t>File Structure</a:t>
            </a:r>
          </a:p>
          <a:p>
            <a:pPr lvl="1"/>
            <a:r>
              <a:rPr lang="en-US" altLang="zh-TW" dirty="0" smtClean="0"/>
              <a:t>Binary Code</a:t>
            </a:r>
          </a:p>
          <a:p>
            <a:pPr lvl="1"/>
            <a:r>
              <a:rPr lang="en-US" altLang="zh-TW" dirty="0" smtClean="0"/>
              <a:t>Related Module</a:t>
            </a:r>
          </a:p>
          <a:p>
            <a:pPr lvl="1"/>
            <a:r>
              <a:rPr lang="en-US" altLang="zh-TW" dirty="0" smtClean="0"/>
              <a:t>Suspicious String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1697856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Convert back to C code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Gather information</a:t>
            </a:r>
          </a:p>
          <a:p>
            <a:pPr lvl="1"/>
            <a:r>
              <a:rPr lang="en-US" altLang="zh-TW" dirty="0" smtClean="0"/>
              <a:t>IAT</a:t>
            </a:r>
          </a:p>
          <a:p>
            <a:pPr lvl="1"/>
            <a:r>
              <a:rPr lang="en-US" altLang="zh-TW" dirty="0" smtClean="0"/>
              <a:t>strings</a:t>
            </a:r>
          </a:p>
          <a:p>
            <a:pPr lvl="1"/>
            <a:r>
              <a:rPr lang="en-US" altLang="zh-TW" dirty="0" smtClean="0"/>
              <a:t>dynamic analysis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Identify function of interest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Identify CALLs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Identify algorithms and data structures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Pseudo-code it!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Rename function(s), argument(s), variable(s)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1634307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Problem of static analysis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smtClean="0"/>
              <a:t>Encryption/Self Modified Code</a:t>
            </a:r>
          </a:p>
          <a:p>
            <a:r>
              <a:rPr kumimoji="1" lang="en-US" altLang="zh-TW" dirty="0" smtClean="0"/>
              <a:t>Lack of runtime information</a:t>
            </a:r>
          </a:p>
          <a:p>
            <a:r>
              <a:rPr kumimoji="1" lang="en-US" altLang="zh-TW" dirty="0" smtClean="0"/>
              <a:t>Take a lot of time to understand program </a:t>
            </a:r>
            <a:r>
              <a:rPr kumimoji="1" lang="en-US" altLang="zh-TW" dirty="0" smtClean="0">
                <a:sym typeface="Wingdings"/>
              </a:rPr>
              <a:t></a:t>
            </a:r>
            <a:endParaRPr kumimoji="1" lang="en-US" altLang="zh-TW" dirty="0" smtClean="0"/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5533897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Advantage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smtClean="0"/>
              <a:t>Why we still needed static analysis?</a:t>
            </a:r>
          </a:p>
          <a:p>
            <a:pPr lvl="1"/>
            <a:r>
              <a:rPr kumimoji="1" lang="en-US" altLang="zh-TW" dirty="0" smtClean="0"/>
              <a:t>Give you very first concept of program</a:t>
            </a:r>
          </a:p>
          <a:p>
            <a:pPr lvl="1"/>
            <a:r>
              <a:rPr kumimoji="1" lang="en-US" altLang="zh-TW" dirty="0" smtClean="0"/>
              <a:t>Overview of program flow</a:t>
            </a:r>
          </a:p>
          <a:p>
            <a:pPr lvl="1"/>
            <a:r>
              <a:rPr kumimoji="1" lang="en-US" altLang="zh-TW" dirty="0" smtClean="0"/>
              <a:t>Hybrid with dynamic analysis  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2391108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Summary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smtClean="0"/>
              <a:t>This course bring the basic idea of static analysis</a:t>
            </a:r>
          </a:p>
          <a:p>
            <a:r>
              <a:rPr kumimoji="1" lang="en-US" altLang="zh-TW" dirty="0" smtClean="0"/>
              <a:t>Intro. some tool for static analysis</a:t>
            </a:r>
          </a:p>
          <a:p>
            <a:r>
              <a:rPr kumimoji="1" lang="en-US" altLang="zh-TW" dirty="0" smtClean="0"/>
              <a:t>Basic ASM</a:t>
            </a:r>
          </a:p>
          <a:p>
            <a:r>
              <a:rPr kumimoji="1" lang="en-US" altLang="zh-TW" dirty="0" smtClean="0"/>
              <a:t>How to reverse </a:t>
            </a:r>
            <a:r>
              <a:rPr kumimoji="1" lang="en-US" altLang="zh-TW" dirty="0" err="1" smtClean="0"/>
              <a:t>asm</a:t>
            </a:r>
            <a:r>
              <a:rPr kumimoji="1" lang="en-US" altLang="zh-TW" dirty="0" smtClean="0"/>
              <a:t> to c</a:t>
            </a:r>
          </a:p>
          <a:p>
            <a:pPr lvl="1"/>
            <a:r>
              <a:rPr kumimoji="1" lang="en-US" altLang="zh-TW" dirty="0" smtClean="0"/>
              <a:t>Function call</a:t>
            </a:r>
          </a:p>
          <a:p>
            <a:pPr lvl="1"/>
            <a:r>
              <a:rPr kumimoji="1" lang="en-US" altLang="zh-TW" dirty="0" smtClean="0"/>
              <a:t>Memory</a:t>
            </a:r>
          </a:p>
          <a:p>
            <a:r>
              <a:rPr kumimoji="1" lang="en-US" altLang="zh-TW" dirty="0" smtClean="0"/>
              <a:t>Some tips for static analysis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871980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Q&amp;A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179285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Information from Static Analysis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What we cannot get?</a:t>
            </a:r>
          </a:p>
          <a:p>
            <a:pPr lvl="1"/>
            <a:r>
              <a:rPr lang="en-US" altLang="zh-TW" dirty="0" smtClean="0"/>
              <a:t>Register Value</a:t>
            </a:r>
          </a:p>
          <a:p>
            <a:pPr lvl="1"/>
            <a:r>
              <a:rPr lang="en-US" altLang="zh-TW" dirty="0" smtClean="0"/>
              <a:t>Memory Value</a:t>
            </a:r>
          </a:p>
          <a:p>
            <a:pPr lvl="1"/>
            <a:r>
              <a:rPr lang="en-US" altLang="zh-TW" dirty="0" smtClean="0"/>
              <a:t>Packed Code</a:t>
            </a:r>
          </a:p>
          <a:p>
            <a:pPr lvl="1"/>
            <a:r>
              <a:rPr lang="en-US" altLang="zh-TW" dirty="0" smtClean="0"/>
              <a:t>Encrypted Message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81341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Usage of static analysis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smtClean="0"/>
              <a:t>In normal case, there are some problem that static analysis is involved</a:t>
            </a:r>
          </a:p>
          <a:p>
            <a:pPr lvl="1"/>
            <a:r>
              <a:rPr kumimoji="1" lang="en-US" altLang="zh-TW" dirty="0" smtClean="0"/>
              <a:t>Reverse: Windows, Linux</a:t>
            </a:r>
          </a:p>
          <a:p>
            <a:pPr lvl="1"/>
            <a:r>
              <a:rPr kumimoji="1" lang="en-US" altLang="zh-TW" dirty="0" err="1" smtClean="0"/>
              <a:t>Pwned</a:t>
            </a:r>
            <a:r>
              <a:rPr kumimoji="1" lang="en-US" altLang="zh-TW" dirty="0" smtClean="0"/>
              <a:t>(Exploit): Linux, </a:t>
            </a:r>
            <a:r>
              <a:rPr kumimoji="1" lang="en-US" altLang="zh-TW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Windows(rare)</a:t>
            </a:r>
          </a:p>
          <a:p>
            <a:r>
              <a:rPr kumimoji="1" lang="en-US" altLang="zh-TW" dirty="0" smtClean="0">
                <a:solidFill>
                  <a:srgbClr val="000000"/>
                </a:solidFill>
              </a:rPr>
              <a:t>Complement to the dynamic analysis</a:t>
            </a:r>
            <a:endParaRPr kumimoji="1" lang="zh-TW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495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First step to </a:t>
            </a:r>
            <a:r>
              <a:rPr kumimoji="1" lang="en-US" altLang="zh-TW" dirty="0"/>
              <a:t>S</a:t>
            </a:r>
            <a:r>
              <a:rPr kumimoji="1" lang="en-US" altLang="zh-TW" dirty="0" smtClean="0"/>
              <a:t>tatic Analysis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smtClean="0"/>
              <a:t>There are some Linux command that can give use information of file</a:t>
            </a:r>
          </a:p>
          <a:p>
            <a:pPr lvl="1"/>
            <a:r>
              <a:rPr lang="en-US" altLang="zh-TW" dirty="0"/>
              <a:t>Strings</a:t>
            </a:r>
            <a:endParaRPr lang="en-US" altLang="zh-TW" dirty="0" smtClean="0">
              <a:effectLst/>
            </a:endParaRPr>
          </a:p>
          <a:p>
            <a:pPr lvl="1"/>
            <a:r>
              <a:rPr lang="en-US" altLang="zh-TW" dirty="0" err="1" smtClean="0"/>
              <a:t>Objdump</a:t>
            </a:r>
            <a:endParaRPr lang="en-US" altLang="zh-TW" dirty="0" smtClean="0">
              <a:effectLst/>
            </a:endParaRPr>
          </a:p>
          <a:p>
            <a:pPr lvl="1"/>
            <a:r>
              <a:rPr lang="en-US" altLang="zh-TW" dirty="0" err="1" smtClean="0"/>
              <a:t>Hexdump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File 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94845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Linux Command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smtClean="0"/>
              <a:t>Strings</a:t>
            </a:r>
          </a:p>
          <a:p>
            <a:pPr lvl="1"/>
            <a:r>
              <a:rPr lang="en-US" altLang="zh-TW" sz="2400" dirty="0" smtClean="0"/>
              <a:t>For each </a:t>
            </a:r>
            <a:r>
              <a:rPr lang="en-US" altLang="zh-TW" sz="2400" i="1" dirty="0" smtClean="0"/>
              <a:t>file</a:t>
            </a:r>
            <a:r>
              <a:rPr lang="en-US" altLang="zh-TW" sz="2400" dirty="0" smtClean="0"/>
              <a:t> given, GNU </a:t>
            </a:r>
            <a:r>
              <a:rPr lang="en-US" altLang="zh-TW" sz="2400" b="1" dirty="0" smtClean="0"/>
              <a:t>strings</a:t>
            </a:r>
            <a:r>
              <a:rPr lang="en-US" altLang="zh-TW" sz="2400" dirty="0" smtClean="0"/>
              <a:t> prints the printable character sequences that are at least 4 characters long and are followed by an unprintable character. </a:t>
            </a:r>
          </a:p>
          <a:p>
            <a:pPr lvl="1"/>
            <a:r>
              <a:rPr kumimoji="1" lang="en-US" altLang="zh-TW" sz="2400" dirty="0" smtClean="0"/>
              <a:t>Get clues of file</a:t>
            </a:r>
            <a:endParaRPr kumimoji="1" lang="zh-TW" altLang="en-US" sz="24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517761"/>
            <a:ext cx="9144000" cy="2227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303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1710</Words>
  <Application>Microsoft Office PowerPoint</Application>
  <PresentationFormat>如螢幕大小 (4:3)</PresentationFormat>
  <Paragraphs>365</Paragraphs>
  <Slides>54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54</vt:i4>
      </vt:variant>
    </vt:vector>
  </HeadingPairs>
  <TitlesOfParts>
    <vt:vector size="59" baseType="lpstr">
      <vt:lpstr>新細明體</vt:lpstr>
      <vt:lpstr>Arial</vt:lpstr>
      <vt:lpstr>Calibri</vt:lpstr>
      <vt:lpstr>Wingdings</vt:lpstr>
      <vt:lpstr>Office 佈景主題</vt:lpstr>
      <vt:lpstr>Intro. To Static Analysis</vt:lpstr>
      <vt:lpstr>Outline</vt:lpstr>
      <vt:lpstr>Intr. to Static Analysis</vt:lpstr>
      <vt:lpstr>Information from Static Analysis</vt:lpstr>
      <vt:lpstr>Information from Static Analysis</vt:lpstr>
      <vt:lpstr>Information from Static Analysis</vt:lpstr>
      <vt:lpstr>Usage of static analysis</vt:lpstr>
      <vt:lpstr>First step to Static Analysis</vt:lpstr>
      <vt:lpstr>Linux Command</vt:lpstr>
      <vt:lpstr>Linux Command</vt:lpstr>
      <vt:lpstr>Linux Command</vt:lpstr>
      <vt:lpstr>Linux Command</vt:lpstr>
      <vt:lpstr>Linux Command</vt:lpstr>
      <vt:lpstr>Objdump</vt:lpstr>
      <vt:lpstr>Disassemble</vt:lpstr>
      <vt:lpstr>Global Offset Table</vt:lpstr>
      <vt:lpstr>Disassemble</vt:lpstr>
      <vt:lpstr>Information inside Disassemble</vt:lpstr>
      <vt:lpstr>Code Discovery Problem</vt:lpstr>
      <vt:lpstr>Linear sweep</vt:lpstr>
      <vt:lpstr>Recursive traversal</vt:lpstr>
      <vt:lpstr>Problem of Disassembly</vt:lpstr>
      <vt:lpstr>Reverse Assambly to C</vt:lpstr>
      <vt:lpstr>Memory Layout</vt:lpstr>
      <vt:lpstr>Variables</vt:lpstr>
      <vt:lpstr>Local Variables/Arguments</vt:lpstr>
      <vt:lpstr>Data Movement</vt:lpstr>
      <vt:lpstr>Arithmetic Operator</vt:lpstr>
      <vt:lpstr>Control Instructions</vt:lpstr>
      <vt:lpstr>Branch Instruction</vt:lpstr>
      <vt:lpstr>Stack Operation</vt:lpstr>
      <vt:lpstr>Function Call</vt:lpstr>
      <vt:lpstr>Function Pro</vt:lpstr>
      <vt:lpstr>Calling Convension</vt:lpstr>
      <vt:lpstr>Function Call Structure</vt:lpstr>
      <vt:lpstr>Branch Structure</vt:lpstr>
      <vt:lpstr>Do-For loop </vt:lpstr>
      <vt:lpstr>IDA Pro</vt:lpstr>
      <vt:lpstr>Overview</vt:lpstr>
      <vt:lpstr>Functionality(1)</vt:lpstr>
      <vt:lpstr>Functionality(2)</vt:lpstr>
      <vt:lpstr>Useful Hotkeys</vt:lpstr>
      <vt:lpstr>Practice</vt:lpstr>
      <vt:lpstr>Decompiler</vt:lpstr>
      <vt:lpstr>But</vt:lpstr>
      <vt:lpstr>Reversing Concept</vt:lpstr>
      <vt:lpstr>Identify important part of program</vt:lpstr>
      <vt:lpstr>Backward tracking user data</vt:lpstr>
      <vt:lpstr>Forward tracking interesting API function</vt:lpstr>
      <vt:lpstr>Convert back to C code</vt:lpstr>
      <vt:lpstr>Problem of static analysis</vt:lpstr>
      <vt:lpstr>Advantage</vt:lpstr>
      <vt:lpstr>Summary</vt:lpstr>
      <vt:lpstr>Q&amp;A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Intro. To Static Analysis</dc:title>
  <dc:creator>bletchley CK</dc:creator>
  <cp:lastModifiedBy>寬寬寬寬</cp:lastModifiedBy>
  <cp:revision>24</cp:revision>
  <dcterms:created xsi:type="dcterms:W3CDTF">2014-09-20T02:59:44Z</dcterms:created>
  <dcterms:modified xsi:type="dcterms:W3CDTF">2014-09-23T00:34:29Z</dcterms:modified>
</cp:coreProperties>
</file>